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8" r:id="rId6"/>
    <p:sldId id="279" r:id="rId7"/>
    <p:sldId id="280" r:id="rId8"/>
    <p:sldId id="281" r:id="rId9"/>
    <p:sldId id="259" r:id="rId10"/>
    <p:sldId id="274" r:id="rId11"/>
    <p:sldId id="265" r:id="rId12"/>
    <p:sldId id="266" r:id="rId13"/>
    <p:sldId id="283" r:id="rId14"/>
    <p:sldId id="282" r:id="rId15"/>
    <p:sldId id="277" r:id="rId16"/>
    <p:sldId id="275" r:id="rId17"/>
    <p:sldId id="284" r:id="rId18"/>
    <p:sldId id="278" r:id="rId19"/>
    <p:sldId id="285" r:id="rId20"/>
    <p:sldId id="286" r:id="rId21"/>
    <p:sldId id="287" r:id="rId22"/>
    <p:sldId id="288" r:id="rId23"/>
    <p:sldId id="289" r:id="rId24"/>
    <p:sldId id="290" r:id="rId25"/>
    <p:sldId id="271" r:id="rId26"/>
    <p:sldId id="291" r:id="rId27"/>
    <p:sldId id="294" r:id="rId28"/>
    <p:sldId id="292" r:id="rId29"/>
    <p:sldId id="293" r:id="rId30"/>
    <p:sldId id="261" r:id="rId31"/>
    <p:sldId id="295" r:id="rId32"/>
    <p:sldId id="276" r:id="rId33"/>
    <p:sldId id="270" r:id="rId34"/>
    <p:sldId id="264" r:id="rId35"/>
    <p:sldId id="297" r:id="rId36"/>
    <p:sldId id="296" r:id="rId37"/>
    <p:sldId id="268" r:id="rId38"/>
    <p:sldId id="298" r:id="rId39"/>
  </p:sldIdLst>
  <p:sldSz cx="9906000" cy="6858000" type="A4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5CD"/>
    <a:srgbClr val="9FACC1"/>
    <a:srgbClr val="8BA7B7"/>
    <a:srgbClr val="8986A8"/>
    <a:srgbClr val="FFFFFF"/>
    <a:srgbClr val="AAD0D6"/>
    <a:srgbClr val="547588"/>
    <a:srgbClr val="5C6F8F"/>
    <a:srgbClr val="524F6E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77F51-5903-4353-BDDF-14C35694BAA3}" v="25" dt="2025-09-25T10:56:49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7" autoAdjust="0"/>
    <p:restoredTop sz="94660"/>
  </p:normalViewPr>
  <p:slideViewPr>
    <p:cSldViewPr showGuides="1">
      <p:cViewPr varScale="1">
        <p:scale>
          <a:sx n="106" d="100"/>
          <a:sy n="106" d="100"/>
        </p:scale>
        <p:origin x="1518" y="96"/>
      </p:cViewPr>
      <p:guideLst>
        <p:guide orient="horz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5" d="100"/>
          <a:sy n="55" d="100"/>
        </p:scale>
        <p:origin x="-250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Hurford" userId="98930892-8a15-421c-920a-5ad07b8152e5" providerId="ADAL" clId="{B7381A77-56A2-4C4C-BE6A-076B8D709D33}"/>
    <pc:docChg chg="custSel addSld modSld">
      <pc:chgData name="Amanda Hurford" userId="98930892-8a15-421c-920a-5ad07b8152e5" providerId="ADAL" clId="{B7381A77-56A2-4C4C-BE6A-076B8D709D33}" dt="2019-09-18T11:25:11.948" v="584" actId="20577"/>
      <pc:docMkLst>
        <pc:docMk/>
      </pc:docMkLst>
      <pc:sldChg chg="modSp">
        <pc:chgData name="Amanda Hurford" userId="98930892-8a15-421c-920a-5ad07b8152e5" providerId="ADAL" clId="{B7381A77-56A2-4C4C-BE6A-076B8D709D33}" dt="2019-09-18T11:25:11.948" v="584" actId="20577"/>
        <pc:sldMkLst>
          <pc:docMk/>
          <pc:sldMk cId="2795566495" sldId="256"/>
        </pc:sldMkLst>
      </pc:sldChg>
      <pc:sldChg chg="modSp">
        <pc:chgData name="Amanda Hurford" userId="98930892-8a15-421c-920a-5ad07b8152e5" providerId="ADAL" clId="{B7381A77-56A2-4C4C-BE6A-076B8D709D33}" dt="2019-09-18T11:16:45.883" v="92"/>
        <pc:sldMkLst>
          <pc:docMk/>
          <pc:sldMk cId="1986263407" sldId="257"/>
        </pc:sldMkLst>
      </pc:sldChg>
      <pc:sldChg chg="modSp">
        <pc:chgData name="Amanda Hurford" userId="98930892-8a15-421c-920a-5ad07b8152e5" providerId="ADAL" clId="{B7381A77-56A2-4C4C-BE6A-076B8D709D33}" dt="2019-09-18T11:16:52.459" v="93"/>
        <pc:sldMkLst>
          <pc:docMk/>
          <pc:sldMk cId="1234101355" sldId="258"/>
        </pc:sldMkLst>
      </pc:sldChg>
      <pc:sldChg chg="modSp">
        <pc:chgData name="Amanda Hurford" userId="98930892-8a15-421c-920a-5ad07b8152e5" providerId="ADAL" clId="{B7381A77-56A2-4C4C-BE6A-076B8D709D33}" dt="2019-09-18T11:16:57.654" v="94"/>
        <pc:sldMkLst>
          <pc:docMk/>
          <pc:sldMk cId="2490493203" sldId="259"/>
        </pc:sldMkLst>
      </pc:sldChg>
      <pc:sldChg chg="modSp">
        <pc:chgData name="Amanda Hurford" userId="98930892-8a15-421c-920a-5ad07b8152e5" providerId="ADAL" clId="{B7381A77-56A2-4C4C-BE6A-076B8D709D33}" dt="2019-09-18T11:17:03.833" v="95"/>
        <pc:sldMkLst>
          <pc:docMk/>
          <pc:sldMk cId="4036761262" sldId="260"/>
        </pc:sldMkLst>
      </pc:sldChg>
      <pc:sldChg chg="modSp">
        <pc:chgData name="Amanda Hurford" userId="98930892-8a15-421c-920a-5ad07b8152e5" providerId="ADAL" clId="{B7381A77-56A2-4C4C-BE6A-076B8D709D33}" dt="2019-09-18T11:17:09.650" v="96"/>
        <pc:sldMkLst>
          <pc:docMk/>
          <pc:sldMk cId="1583876998" sldId="261"/>
        </pc:sldMkLst>
      </pc:sldChg>
      <pc:sldChg chg="modSp">
        <pc:chgData name="Amanda Hurford" userId="98930892-8a15-421c-920a-5ad07b8152e5" providerId="ADAL" clId="{B7381A77-56A2-4C4C-BE6A-076B8D709D33}" dt="2019-09-18T11:17:15.322" v="97"/>
        <pc:sldMkLst>
          <pc:docMk/>
          <pc:sldMk cId="3003749866" sldId="262"/>
        </pc:sldMkLst>
      </pc:sldChg>
      <pc:sldChg chg="modSp">
        <pc:chgData name="Amanda Hurford" userId="98930892-8a15-421c-920a-5ad07b8152e5" providerId="ADAL" clId="{B7381A77-56A2-4C4C-BE6A-076B8D709D33}" dt="2019-09-18T11:17:20.563" v="98"/>
        <pc:sldMkLst>
          <pc:docMk/>
          <pc:sldMk cId="1736237551" sldId="263"/>
        </pc:sldMkLst>
      </pc:sldChg>
      <pc:sldChg chg="modSp add">
        <pc:chgData name="Amanda Hurford" userId="98930892-8a15-421c-920a-5ad07b8152e5" providerId="ADAL" clId="{B7381A77-56A2-4C4C-BE6A-076B8D709D33}" dt="2019-09-18T11:24:01.468" v="576" actId="207"/>
        <pc:sldMkLst>
          <pc:docMk/>
          <pc:sldMk cId="4146333179" sldId="264"/>
        </pc:sldMkLst>
      </pc:sldChg>
    </pc:docChg>
  </pc:docChgLst>
  <pc:docChgLst>
    <pc:chgData name="Sohag Kabir" userId="e9b0da40-aef8-480a-bb63-d1daacecf555" providerId="ADAL" clId="{59E50A16-9BA8-49D3-AC37-5E7298F40FAE}"/>
    <pc:docChg chg="custSel addSld modSld">
      <pc:chgData name="Sohag Kabir" userId="e9b0da40-aef8-480a-bb63-d1daacecf555" providerId="ADAL" clId="{59E50A16-9BA8-49D3-AC37-5E7298F40FAE}" dt="2020-01-20T20:37:55.826" v="150"/>
      <pc:docMkLst>
        <pc:docMk/>
      </pc:docMkLst>
      <pc:sldChg chg="addSp delSp modSp">
        <pc:chgData name="Sohag Kabir" userId="e9b0da40-aef8-480a-bb63-d1daacecf555" providerId="ADAL" clId="{59E50A16-9BA8-49D3-AC37-5E7298F40FAE}" dt="2020-01-19T16:11:03.471" v="0" actId="931"/>
        <pc:sldMkLst>
          <pc:docMk/>
          <pc:sldMk cId="2795566495" sldId="256"/>
        </pc:sldMkLst>
      </pc:sldChg>
      <pc:sldChg chg="modSp modAnim">
        <pc:chgData name="Sohag Kabir" userId="e9b0da40-aef8-480a-bb63-d1daacecf555" providerId="ADAL" clId="{59E50A16-9BA8-49D3-AC37-5E7298F40FAE}" dt="2020-01-20T20:30:46.866" v="133"/>
        <pc:sldMkLst>
          <pc:docMk/>
          <pc:sldMk cId="1986263407" sldId="257"/>
        </pc:sldMkLst>
      </pc:sldChg>
      <pc:sldChg chg="modSp">
        <pc:chgData name="Sohag Kabir" userId="e9b0da40-aef8-480a-bb63-d1daacecf555" providerId="ADAL" clId="{59E50A16-9BA8-49D3-AC37-5E7298F40FAE}" dt="2020-01-20T20:26:52.680" v="110" actId="2"/>
        <pc:sldMkLst>
          <pc:docMk/>
          <pc:sldMk cId="1234101355" sldId="258"/>
        </pc:sldMkLst>
      </pc:sldChg>
      <pc:sldChg chg="modSp">
        <pc:chgData name="Sohag Kabir" userId="e9b0da40-aef8-480a-bb63-d1daacecf555" providerId="ADAL" clId="{59E50A16-9BA8-49D3-AC37-5E7298F40FAE}" dt="2020-01-19T16:31:30.529" v="32" actId="14100"/>
        <pc:sldMkLst>
          <pc:docMk/>
          <pc:sldMk cId="2490493203" sldId="259"/>
        </pc:sldMkLst>
      </pc:sldChg>
      <pc:sldChg chg="modSp">
        <pc:chgData name="Sohag Kabir" userId="e9b0da40-aef8-480a-bb63-d1daacecf555" providerId="ADAL" clId="{59E50A16-9BA8-49D3-AC37-5E7298F40FAE}" dt="2020-01-20T20:26:59.677" v="112" actId="2"/>
        <pc:sldMkLst>
          <pc:docMk/>
          <pc:sldMk cId="4036761262" sldId="260"/>
        </pc:sldMkLst>
      </pc:sldChg>
      <pc:sldChg chg="addSp">
        <pc:chgData name="Sohag Kabir" userId="e9b0da40-aef8-480a-bb63-d1daacecf555" providerId="ADAL" clId="{59E50A16-9BA8-49D3-AC37-5E7298F40FAE}" dt="2020-01-19T17:34:50.740" v="67"/>
        <pc:sldMkLst>
          <pc:docMk/>
          <pc:sldMk cId="1583876998" sldId="261"/>
        </pc:sldMkLst>
      </pc:sldChg>
      <pc:sldChg chg="addSp delSp modSp modAnim">
        <pc:chgData name="Sohag Kabir" userId="e9b0da40-aef8-480a-bb63-d1daacecf555" providerId="ADAL" clId="{59E50A16-9BA8-49D3-AC37-5E7298F40FAE}" dt="2020-01-19T17:35:02.328" v="68"/>
        <pc:sldMkLst>
          <pc:docMk/>
          <pc:sldMk cId="3003749866" sldId="262"/>
        </pc:sldMkLst>
      </pc:sldChg>
      <pc:sldChg chg="addSp delSp modSp">
        <pc:chgData name="Sohag Kabir" userId="e9b0da40-aef8-480a-bb63-d1daacecf555" providerId="ADAL" clId="{59E50A16-9BA8-49D3-AC37-5E7298F40FAE}" dt="2020-01-20T20:27:14.902" v="115" actId="2"/>
        <pc:sldMkLst>
          <pc:docMk/>
          <pc:sldMk cId="1736237551" sldId="263"/>
        </pc:sldMkLst>
      </pc:sldChg>
      <pc:sldChg chg="addSp delSp modSp">
        <pc:chgData name="Sohag Kabir" userId="e9b0da40-aef8-480a-bb63-d1daacecf555" providerId="ADAL" clId="{59E50A16-9BA8-49D3-AC37-5E7298F40FAE}" dt="2020-01-20T20:37:55.826" v="150"/>
        <pc:sldMkLst>
          <pc:docMk/>
          <pc:sldMk cId="4146333179" sldId="264"/>
        </pc:sldMkLst>
      </pc:sldChg>
      <pc:sldChg chg="modAnim">
        <pc:chgData name="Sohag Kabir" userId="e9b0da40-aef8-480a-bb63-d1daacecf555" providerId="ADAL" clId="{59E50A16-9BA8-49D3-AC37-5E7298F40FAE}" dt="2020-01-20T20:34:30.621" v="148"/>
        <pc:sldMkLst>
          <pc:docMk/>
          <pc:sldMk cId="1671400381" sldId="265"/>
        </pc:sldMkLst>
      </pc:sldChg>
      <pc:sldChg chg="modSp">
        <pc:chgData name="Sohag Kabir" userId="e9b0da40-aef8-480a-bb63-d1daacecf555" providerId="ADAL" clId="{59E50A16-9BA8-49D3-AC37-5E7298F40FAE}" dt="2020-01-19T16:47:26.198" v="34" actId="1076"/>
        <pc:sldMkLst>
          <pc:docMk/>
          <pc:sldMk cId="1480265116" sldId="266"/>
        </pc:sldMkLst>
      </pc:sldChg>
      <pc:sldChg chg="addSp delSp modSp add modAnim">
        <pc:chgData name="Sohag Kabir" userId="e9b0da40-aef8-480a-bb63-d1daacecf555" providerId="ADAL" clId="{59E50A16-9BA8-49D3-AC37-5E7298F40FAE}" dt="2020-01-19T16:26:10.250" v="25"/>
        <pc:sldMkLst>
          <pc:docMk/>
          <pc:sldMk cId="763715465" sldId="267"/>
        </pc:sldMkLst>
      </pc:sldChg>
    </pc:docChg>
  </pc:docChgLst>
  <pc:docChgLst>
    <pc:chgData name="Sohag Kabir" userId="e9b0da40-aef8-480a-bb63-d1daacecf555" providerId="ADAL" clId="{6F577F51-5903-4353-BDDF-14C35694BAA3}"/>
    <pc:docChg chg="undo custSel addSld delSld modSld">
      <pc:chgData name="Sohag Kabir" userId="e9b0da40-aef8-480a-bb63-d1daacecf555" providerId="ADAL" clId="{6F577F51-5903-4353-BDDF-14C35694BAA3}" dt="2025-09-25T10:57:15.050" v="73" actId="1076"/>
      <pc:docMkLst>
        <pc:docMk/>
      </pc:docMkLst>
      <pc:sldChg chg="modSp mod">
        <pc:chgData name="Sohag Kabir" userId="e9b0da40-aef8-480a-bb63-d1daacecf555" providerId="ADAL" clId="{6F577F51-5903-4353-BDDF-14C35694BAA3}" dt="2025-09-25T09:23:58.096" v="2" actId="14100"/>
        <pc:sldMkLst>
          <pc:docMk/>
          <pc:sldMk cId="2795566495" sldId="256"/>
        </pc:sldMkLst>
        <pc:spChg chg="mod">
          <ac:chgData name="Sohag Kabir" userId="e9b0da40-aef8-480a-bb63-d1daacecf555" providerId="ADAL" clId="{6F577F51-5903-4353-BDDF-14C35694BAA3}" dt="2025-09-25T09:23:58.096" v="2" actId="14100"/>
          <ac:spMkLst>
            <pc:docMk/>
            <pc:sldMk cId="2795566495" sldId="256"/>
            <ac:spMk id="7" creationId="{2A7F24C1-BF6E-43D8-A57F-60FFBF172E51}"/>
          </ac:spMkLst>
        </pc:spChg>
      </pc:sldChg>
      <pc:sldChg chg="addSp delSp modSp mod">
        <pc:chgData name="Sohag Kabir" userId="e9b0da40-aef8-480a-bb63-d1daacecf555" providerId="ADAL" clId="{6F577F51-5903-4353-BDDF-14C35694BAA3}" dt="2025-09-25T10:51:21.776" v="44" actId="1076"/>
        <pc:sldMkLst>
          <pc:docMk/>
          <pc:sldMk cId="249088773" sldId="274"/>
        </pc:sldMkLst>
        <pc:spChg chg="mod">
          <ac:chgData name="Sohag Kabir" userId="e9b0da40-aef8-480a-bb63-d1daacecf555" providerId="ADAL" clId="{6F577F51-5903-4353-BDDF-14C35694BAA3}" dt="2025-09-25T10:20:02.336" v="20" actId="1076"/>
          <ac:spMkLst>
            <pc:docMk/>
            <pc:sldMk cId="249088773" sldId="274"/>
            <ac:spMk id="2" creationId="{3530B774-9001-449E-924A-4229028B4A25}"/>
          </ac:spMkLst>
        </pc:spChg>
        <pc:spChg chg="add del">
          <ac:chgData name="Sohag Kabir" userId="e9b0da40-aef8-480a-bb63-d1daacecf555" providerId="ADAL" clId="{6F577F51-5903-4353-BDDF-14C35694BAA3}" dt="2025-09-25T10:19:43.156" v="16" actId="478"/>
          <ac:spMkLst>
            <pc:docMk/>
            <pc:sldMk cId="249088773" sldId="274"/>
            <ac:spMk id="3" creationId="{7C6616FE-1D3E-82DE-3F23-22C02235164E}"/>
          </ac:spMkLst>
        </pc:spChg>
        <pc:spChg chg="mod">
          <ac:chgData name="Sohag Kabir" userId="e9b0da40-aef8-480a-bb63-d1daacecf555" providerId="ADAL" clId="{6F577F51-5903-4353-BDDF-14C35694BAA3}" dt="2025-09-25T09:34:13.810" v="12" actId="20577"/>
          <ac:spMkLst>
            <pc:docMk/>
            <pc:sldMk cId="249088773" sldId="274"/>
            <ac:spMk id="11" creationId="{32B2BED7-1BE1-12DD-1913-9335ACCC25B4}"/>
          </ac:spMkLst>
        </pc:spChg>
        <pc:spChg chg="mod">
          <ac:chgData name="Sohag Kabir" userId="e9b0da40-aef8-480a-bb63-d1daacecf555" providerId="ADAL" clId="{6F577F51-5903-4353-BDDF-14C35694BAA3}" dt="2025-09-25T09:33:50.798" v="8" actId="20577"/>
          <ac:spMkLst>
            <pc:docMk/>
            <pc:sldMk cId="249088773" sldId="274"/>
            <ac:spMk id="14" creationId="{348870AF-B229-6C4D-44D0-891DD7006CD2}"/>
          </ac:spMkLst>
        </pc:spChg>
        <pc:grpChg chg="del">
          <ac:chgData name="Sohag Kabir" userId="e9b0da40-aef8-480a-bb63-d1daacecf555" providerId="ADAL" clId="{6F577F51-5903-4353-BDDF-14C35694BAA3}" dt="2025-09-25T10:17:49.928" v="14" actId="478"/>
          <ac:grpSpMkLst>
            <pc:docMk/>
            <pc:sldMk cId="249088773" sldId="274"/>
            <ac:grpSpMk id="36" creationId="{BEBC9702-2A01-C721-E8B5-B7EECD7F03AE}"/>
          </ac:grpSpMkLst>
        </pc:grpChg>
        <pc:picChg chg="add del mod">
          <ac:chgData name="Sohag Kabir" userId="e9b0da40-aef8-480a-bb63-d1daacecf555" providerId="ADAL" clId="{6F577F51-5903-4353-BDDF-14C35694BAA3}" dt="2025-09-25T10:31:01.632" v="25" actId="478"/>
          <ac:picMkLst>
            <pc:docMk/>
            <pc:sldMk cId="249088773" sldId="274"/>
            <ac:picMk id="7" creationId="{56E10828-362E-E2DE-EF20-DC34F5AC47D6}"/>
          </ac:picMkLst>
        </pc:picChg>
        <pc:picChg chg="add del mod modCrop">
          <ac:chgData name="Sohag Kabir" userId="e9b0da40-aef8-480a-bb63-d1daacecf555" providerId="ADAL" clId="{6F577F51-5903-4353-BDDF-14C35694BAA3}" dt="2025-09-25T10:50:59.839" v="37" actId="478"/>
          <ac:picMkLst>
            <pc:docMk/>
            <pc:sldMk cId="249088773" sldId="274"/>
            <ac:picMk id="18" creationId="{C6D26317-1820-AEFA-BF37-B08C619DF273}"/>
          </ac:picMkLst>
        </pc:picChg>
        <pc:picChg chg="add mod modCrop">
          <ac:chgData name="Sohag Kabir" userId="e9b0da40-aef8-480a-bb63-d1daacecf555" providerId="ADAL" clId="{6F577F51-5903-4353-BDDF-14C35694BAA3}" dt="2025-09-25T10:51:21.776" v="44" actId="1076"/>
          <ac:picMkLst>
            <pc:docMk/>
            <pc:sldMk cId="249088773" sldId="274"/>
            <ac:picMk id="20" creationId="{588464DC-3277-E0A0-9DF0-E7840314B34A}"/>
          </ac:picMkLst>
        </pc:pic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23" creationId="{BAB9D8A7-BAE2-14D2-26AA-5D60C2C583F1}"/>
          </ac:cxnSpMkLst>
        </pc:cxn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25" creationId="{555FD488-9101-BF30-73C5-DC2346552816}"/>
          </ac:cxnSpMkLst>
        </pc:cxn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29" creationId="{F0DD0348-E42C-2026-F990-022B9E2F6279}"/>
          </ac:cxnSpMkLst>
        </pc:cxn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31" creationId="{7C077BDD-FCEA-AF2F-E984-BA3444044752}"/>
          </ac:cxnSpMkLst>
        </pc:cxn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33" creationId="{F253A55A-A466-85FA-4075-4B574D3D9DDE}"/>
          </ac:cxnSpMkLst>
        </pc:cxnChg>
        <pc:cxnChg chg="mod">
          <ac:chgData name="Sohag Kabir" userId="e9b0da40-aef8-480a-bb63-d1daacecf555" providerId="ADAL" clId="{6F577F51-5903-4353-BDDF-14C35694BAA3}" dt="2025-09-25T10:17:49.928" v="14" actId="478"/>
          <ac:cxnSpMkLst>
            <pc:docMk/>
            <pc:sldMk cId="249088773" sldId="274"/>
            <ac:cxnSpMk id="35" creationId="{94C74513-F00D-15A8-6843-5A9C444FDB64}"/>
          </ac:cxnSpMkLst>
        </pc:cxnChg>
      </pc:sldChg>
      <pc:sldChg chg="modSp mod">
        <pc:chgData name="Sohag Kabir" userId="e9b0da40-aef8-480a-bb63-d1daacecf555" providerId="ADAL" clId="{6F577F51-5903-4353-BDDF-14C35694BAA3}" dt="2025-09-25T10:57:15.050" v="73" actId="1076"/>
        <pc:sldMkLst>
          <pc:docMk/>
          <pc:sldMk cId="4215629215" sldId="278"/>
        </pc:sldMkLst>
        <pc:spChg chg="mod">
          <ac:chgData name="Sohag Kabir" userId="e9b0da40-aef8-480a-bb63-d1daacecf555" providerId="ADAL" clId="{6F577F51-5903-4353-BDDF-14C35694BAA3}" dt="2025-09-25T10:57:15.050" v="73" actId="1076"/>
          <ac:spMkLst>
            <pc:docMk/>
            <pc:sldMk cId="4215629215" sldId="278"/>
            <ac:spMk id="11" creationId="{0639A0D8-DF8E-F073-F88E-F470CE7FC43F}"/>
          </ac:spMkLst>
        </pc:spChg>
      </pc:sldChg>
      <pc:sldChg chg="addSp delSp modSp mod">
        <pc:chgData name="Sohag Kabir" userId="e9b0da40-aef8-480a-bb63-d1daacecf555" providerId="ADAL" clId="{6F577F51-5903-4353-BDDF-14C35694BAA3}" dt="2025-09-25T10:54:03.898" v="54" actId="1076"/>
        <pc:sldMkLst>
          <pc:docMk/>
          <pc:sldMk cId="3529504122" sldId="282"/>
        </pc:sldMkLst>
        <pc:picChg chg="add mod">
          <ac:chgData name="Sohag Kabir" userId="e9b0da40-aef8-480a-bb63-d1daacecf555" providerId="ADAL" clId="{6F577F51-5903-4353-BDDF-14C35694BAA3}" dt="2025-09-25T10:53:41.965" v="50"/>
          <ac:picMkLst>
            <pc:docMk/>
            <pc:sldMk cId="3529504122" sldId="282"/>
            <ac:picMk id="3" creationId="{DEEABA29-92D7-AE38-4A14-D58B9BA5E0B2}"/>
          </ac:picMkLst>
        </pc:picChg>
        <pc:picChg chg="del">
          <ac:chgData name="Sohag Kabir" userId="e9b0da40-aef8-480a-bb63-d1daacecf555" providerId="ADAL" clId="{6F577F51-5903-4353-BDDF-14C35694BAA3}" dt="2025-09-25T10:53:33.960" v="45" actId="478"/>
          <ac:picMkLst>
            <pc:docMk/>
            <pc:sldMk cId="3529504122" sldId="282"/>
            <ac:picMk id="7" creationId="{04C5E74B-5404-B290-A41F-8EB75CDCA3DF}"/>
          </ac:picMkLst>
        </pc:picChg>
        <pc:picChg chg="add mod">
          <ac:chgData name="Sohag Kabir" userId="e9b0da40-aef8-480a-bb63-d1daacecf555" providerId="ADAL" clId="{6F577F51-5903-4353-BDDF-14C35694BAA3}" dt="2025-09-25T10:54:03.898" v="54" actId="1076"/>
          <ac:picMkLst>
            <pc:docMk/>
            <pc:sldMk cId="3529504122" sldId="282"/>
            <ac:picMk id="10" creationId="{5473821B-BC89-5BC1-C557-86E4F4C6B68B}"/>
          </ac:picMkLst>
        </pc:picChg>
      </pc:sldChg>
      <pc:sldChg chg="add del">
        <pc:chgData name="Sohag Kabir" userId="e9b0da40-aef8-480a-bb63-d1daacecf555" providerId="ADAL" clId="{6F577F51-5903-4353-BDDF-14C35694BAA3}" dt="2025-09-25T10:31:57.456" v="36" actId="2696"/>
        <pc:sldMkLst>
          <pc:docMk/>
          <pc:sldMk cId="3177886344" sldId="299"/>
        </pc:sldMkLst>
      </pc:sldChg>
    </pc:docChg>
  </pc:docChgLst>
  <pc:docChgLst>
    <pc:chgData name="Sohag Kabir" userId="e9b0da40-aef8-480a-bb63-d1daacecf555" providerId="ADAL" clId="{5C408035-4E8D-4ADF-9233-ED281F8B05DA}"/>
    <pc:docChg chg="undo redo custSel addSld delSld modSld sldOrd replTag delTag">
      <pc:chgData name="Sohag Kabir" userId="e9b0da40-aef8-480a-bb63-d1daacecf555" providerId="ADAL" clId="{5C408035-4E8D-4ADF-9233-ED281F8B05DA}" dt="2024-09-29T16:14:23.061" v="6521" actId="6549"/>
      <pc:docMkLst>
        <pc:docMk/>
      </pc:docMkLst>
      <pc:sldChg chg="modSp mod">
        <pc:chgData name="Sohag Kabir" userId="e9b0da40-aef8-480a-bb63-d1daacecf555" providerId="ADAL" clId="{5C408035-4E8D-4ADF-9233-ED281F8B05DA}" dt="2024-09-28T14:45:51.587" v="1882" actId="27636"/>
        <pc:sldMkLst>
          <pc:docMk/>
          <pc:sldMk cId="2795566495" sldId="256"/>
        </pc:sldMkLst>
      </pc:sldChg>
      <pc:sldChg chg="addSp delSp modSp mod delAnim modAnim">
        <pc:chgData name="Sohag Kabir" userId="e9b0da40-aef8-480a-bb63-d1daacecf555" providerId="ADAL" clId="{5C408035-4E8D-4ADF-9233-ED281F8B05DA}" dt="2024-09-29T09:09:24.812" v="2480" actId="14100"/>
        <pc:sldMkLst>
          <pc:docMk/>
          <pc:sldMk cId="1234101355" sldId="258"/>
        </pc:sldMkLst>
      </pc:sldChg>
      <pc:sldChg chg="addSp delSp modSp mod">
        <pc:chgData name="Sohag Kabir" userId="e9b0da40-aef8-480a-bb63-d1daacecf555" providerId="ADAL" clId="{5C408035-4E8D-4ADF-9233-ED281F8B05DA}" dt="2024-09-29T09:42:41.043" v="2581" actId="1076"/>
        <pc:sldMkLst>
          <pc:docMk/>
          <pc:sldMk cId="2490493203" sldId="259"/>
        </pc:sldMkLst>
      </pc:sldChg>
      <pc:sldChg chg="addSp delSp modSp mod">
        <pc:chgData name="Sohag Kabir" userId="e9b0da40-aef8-480a-bb63-d1daacecf555" providerId="ADAL" clId="{5C408035-4E8D-4ADF-9233-ED281F8B05DA}" dt="2024-09-29T15:26:38.610" v="5904" actId="1076"/>
        <pc:sldMkLst>
          <pc:docMk/>
          <pc:sldMk cId="1583876998" sldId="261"/>
        </pc:sldMkLst>
      </pc:sldChg>
      <pc:sldChg chg="addSp delSp modSp mod modNotesTx">
        <pc:chgData name="Sohag Kabir" userId="e9b0da40-aef8-480a-bb63-d1daacecf555" providerId="ADAL" clId="{5C408035-4E8D-4ADF-9233-ED281F8B05DA}" dt="2024-09-29T15:56:05.631" v="6240" actId="1076"/>
        <pc:sldMkLst>
          <pc:docMk/>
          <pc:sldMk cId="4146333179" sldId="264"/>
        </pc:sldMkLst>
      </pc:sldChg>
      <pc:sldChg chg="addSp delSp modSp mod ord delAnim modAnim">
        <pc:chgData name="Sohag Kabir" userId="e9b0da40-aef8-480a-bb63-d1daacecf555" providerId="ADAL" clId="{5C408035-4E8D-4ADF-9233-ED281F8B05DA}" dt="2024-09-29T15:59:25.256" v="6248" actId="20577"/>
        <pc:sldMkLst>
          <pc:docMk/>
          <pc:sldMk cId="1671400381" sldId="265"/>
        </pc:sldMkLst>
      </pc:sldChg>
      <pc:sldChg chg="addSp delSp modSp mod ord modAnim modNotesTx">
        <pc:chgData name="Sohag Kabir" userId="e9b0da40-aef8-480a-bb63-d1daacecf555" providerId="ADAL" clId="{5C408035-4E8D-4ADF-9233-ED281F8B05DA}" dt="2024-09-29T16:14:23.061" v="6521" actId="6549"/>
        <pc:sldMkLst>
          <pc:docMk/>
          <pc:sldMk cId="1480265116" sldId="266"/>
        </pc:sldMkLst>
      </pc:sldChg>
      <pc:sldChg chg="modSp mod">
        <pc:chgData name="Sohag Kabir" userId="e9b0da40-aef8-480a-bb63-d1daacecf555" providerId="ADAL" clId="{5C408035-4E8D-4ADF-9233-ED281F8B05DA}" dt="2024-09-22T00:25:21.842" v="1561"/>
        <pc:sldMkLst>
          <pc:docMk/>
          <pc:sldMk cId="4136712713" sldId="268"/>
        </pc:sldMkLst>
      </pc:sldChg>
      <pc:sldChg chg="addSp delSp modSp mod">
        <pc:chgData name="Sohag Kabir" userId="e9b0da40-aef8-480a-bb63-d1daacecf555" providerId="ADAL" clId="{5C408035-4E8D-4ADF-9233-ED281F8B05DA}" dt="2024-09-29T15:40:50.529" v="6062" actId="14100"/>
        <pc:sldMkLst>
          <pc:docMk/>
          <pc:sldMk cId="4000026248" sldId="270"/>
        </pc:sldMkLst>
      </pc:sldChg>
      <pc:sldChg chg="addSp delSp modSp mod">
        <pc:chgData name="Sohag Kabir" userId="e9b0da40-aef8-480a-bb63-d1daacecf555" providerId="ADAL" clId="{5C408035-4E8D-4ADF-9233-ED281F8B05DA}" dt="2024-09-29T14:38:59.909" v="5447" actId="20577"/>
        <pc:sldMkLst>
          <pc:docMk/>
          <pc:sldMk cId="4132999612" sldId="271"/>
        </pc:sldMkLst>
      </pc:sldChg>
      <pc:sldChg chg="addSp delSp modSp del mod">
        <pc:chgData name="Sohag Kabir" userId="e9b0da40-aef8-480a-bb63-d1daacecf555" providerId="ADAL" clId="{5C408035-4E8D-4ADF-9233-ED281F8B05DA}" dt="2024-09-29T14:32:44.124" v="5280" actId="2696"/>
        <pc:sldMkLst>
          <pc:docMk/>
          <pc:sldMk cId="900894215" sldId="272"/>
        </pc:sldMkLst>
      </pc:sldChg>
      <pc:sldChg chg="del">
        <pc:chgData name="Sohag Kabir" userId="e9b0da40-aef8-480a-bb63-d1daacecf555" providerId="ADAL" clId="{5C408035-4E8D-4ADF-9233-ED281F8B05DA}" dt="2024-09-21T23:54:33.863" v="1098" actId="2696"/>
        <pc:sldMkLst>
          <pc:docMk/>
          <pc:sldMk cId="3747650600" sldId="273"/>
        </pc:sldMkLst>
      </pc:sldChg>
      <pc:sldChg chg="addSp delSp modSp add mod ord">
        <pc:chgData name="Sohag Kabir" userId="e9b0da40-aef8-480a-bb63-d1daacecf555" providerId="ADAL" clId="{5C408035-4E8D-4ADF-9233-ED281F8B05DA}" dt="2024-09-29T11:14:32.459" v="3205" actId="14100"/>
        <pc:sldMkLst>
          <pc:docMk/>
          <pc:sldMk cId="249088773" sldId="274"/>
        </pc:sldMkLst>
      </pc:sldChg>
      <pc:sldChg chg="addSp delSp modSp add mod ord modNotesTx">
        <pc:chgData name="Sohag Kabir" userId="e9b0da40-aef8-480a-bb63-d1daacecf555" providerId="ADAL" clId="{5C408035-4E8D-4ADF-9233-ED281F8B05DA}" dt="2024-09-29T16:14:00.618" v="6518" actId="6549"/>
        <pc:sldMkLst>
          <pc:docMk/>
          <pc:sldMk cId="161335234" sldId="275"/>
        </pc:sldMkLst>
      </pc:sldChg>
      <pc:sldChg chg="addSp delSp modSp add mod delAnim modAnim">
        <pc:chgData name="Sohag Kabir" userId="e9b0da40-aef8-480a-bb63-d1daacecf555" providerId="ADAL" clId="{5C408035-4E8D-4ADF-9233-ED281F8B05DA}" dt="2024-09-29T15:36:50.482" v="5978" actId="255"/>
        <pc:sldMkLst>
          <pc:docMk/>
          <pc:sldMk cId="2518863157" sldId="276"/>
        </pc:sldMkLst>
      </pc:sldChg>
      <pc:sldChg chg="addSp delSp modSp add mod modAnim modNotesTx">
        <pc:chgData name="Sohag Kabir" userId="e9b0da40-aef8-480a-bb63-d1daacecf555" providerId="ADAL" clId="{5C408035-4E8D-4ADF-9233-ED281F8B05DA}" dt="2024-09-29T16:14:09.614" v="6519" actId="6549"/>
        <pc:sldMkLst>
          <pc:docMk/>
          <pc:sldMk cId="3470196385" sldId="277"/>
        </pc:sldMkLst>
      </pc:sldChg>
      <pc:sldChg chg="addSp delSp modSp add mod ord modAnim">
        <pc:chgData name="Sohag Kabir" userId="e9b0da40-aef8-480a-bb63-d1daacecf555" providerId="ADAL" clId="{5C408035-4E8D-4ADF-9233-ED281F8B05DA}" dt="2024-09-29T13:30:34.454" v="4782"/>
        <pc:sldMkLst>
          <pc:docMk/>
          <pc:sldMk cId="4215629215" sldId="278"/>
        </pc:sldMkLst>
      </pc:sldChg>
      <pc:sldChg chg="addSp delSp modSp add mod modAnim">
        <pc:chgData name="Sohag Kabir" userId="e9b0da40-aef8-480a-bb63-d1daacecf555" providerId="ADAL" clId="{5C408035-4E8D-4ADF-9233-ED281F8B05DA}" dt="2024-09-29T09:32:02.196" v="2561" actId="20577"/>
        <pc:sldMkLst>
          <pc:docMk/>
          <pc:sldMk cId="616367942" sldId="279"/>
        </pc:sldMkLst>
      </pc:sldChg>
      <pc:sldChg chg="addSp delSp modSp add mod modAnim">
        <pc:chgData name="Sohag Kabir" userId="e9b0da40-aef8-480a-bb63-d1daacecf555" providerId="ADAL" clId="{5C408035-4E8D-4ADF-9233-ED281F8B05DA}" dt="2024-09-28T17:55:30.222" v="2454" actId="2711"/>
        <pc:sldMkLst>
          <pc:docMk/>
          <pc:sldMk cId="641033179" sldId="280"/>
        </pc:sldMkLst>
      </pc:sldChg>
      <pc:sldChg chg="addSp delSp modSp add mod addAnim delAnim modAnim">
        <pc:chgData name="Sohag Kabir" userId="e9b0da40-aef8-480a-bb63-d1daacecf555" providerId="ADAL" clId="{5C408035-4E8D-4ADF-9233-ED281F8B05DA}" dt="2024-09-29T09:30:47.580" v="2560" actId="113"/>
        <pc:sldMkLst>
          <pc:docMk/>
          <pc:sldMk cId="1477951119" sldId="281"/>
        </pc:sldMkLst>
      </pc:sldChg>
      <pc:sldChg chg="addSp delSp modSp add mod modNotesTx">
        <pc:chgData name="Sohag Kabir" userId="e9b0da40-aef8-480a-bb63-d1daacecf555" providerId="ADAL" clId="{5C408035-4E8D-4ADF-9233-ED281F8B05DA}" dt="2024-09-29T16:14:15.500" v="6520" actId="6549"/>
        <pc:sldMkLst>
          <pc:docMk/>
          <pc:sldMk cId="3529504122" sldId="282"/>
        </pc:sldMkLst>
      </pc:sldChg>
      <pc:sldChg chg="addSp delSp modSp add mod modNotesTx">
        <pc:chgData name="Sohag Kabir" userId="e9b0da40-aef8-480a-bb63-d1daacecf555" providerId="ADAL" clId="{5C408035-4E8D-4ADF-9233-ED281F8B05DA}" dt="2024-09-29T12:44:28.678" v="4338" actId="20577"/>
        <pc:sldMkLst>
          <pc:docMk/>
          <pc:sldMk cId="3093025796" sldId="283"/>
        </pc:sldMkLst>
      </pc:sldChg>
      <pc:sldChg chg="addSp delSp modSp add mod modNotesTx">
        <pc:chgData name="Sohag Kabir" userId="e9b0da40-aef8-480a-bb63-d1daacecf555" providerId="ADAL" clId="{5C408035-4E8D-4ADF-9233-ED281F8B05DA}" dt="2024-09-29T16:13:41.845" v="6517" actId="6549"/>
        <pc:sldMkLst>
          <pc:docMk/>
          <pc:sldMk cId="3299150616" sldId="284"/>
        </pc:sldMkLst>
      </pc:sldChg>
      <pc:sldChg chg="addSp delSp modSp add mod delAnim">
        <pc:chgData name="Sohag Kabir" userId="e9b0da40-aef8-480a-bb63-d1daacecf555" providerId="ADAL" clId="{5C408035-4E8D-4ADF-9233-ED281F8B05DA}" dt="2024-09-29T13:38:37.208" v="4823" actId="1076"/>
        <pc:sldMkLst>
          <pc:docMk/>
          <pc:sldMk cId="1975243977" sldId="285"/>
        </pc:sldMkLst>
      </pc:sldChg>
      <pc:sldChg chg="addSp delSp modSp add mod modAnim">
        <pc:chgData name="Sohag Kabir" userId="e9b0da40-aef8-480a-bb63-d1daacecf555" providerId="ADAL" clId="{5C408035-4E8D-4ADF-9233-ED281F8B05DA}" dt="2024-09-29T14:04:02.656" v="4923"/>
        <pc:sldMkLst>
          <pc:docMk/>
          <pc:sldMk cId="3773334495" sldId="286"/>
        </pc:sldMkLst>
      </pc:sldChg>
      <pc:sldChg chg="addSp delSp modSp add mod modAnim">
        <pc:chgData name="Sohag Kabir" userId="e9b0da40-aef8-480a-bb63-d1daacecf555" providerId="ADAL" clId="{5C408035-4E8D-4ADF-9233-ED281F8B05DA}" dt="2024-09-29T14:19:32.142" v="5172" actId="1076"/>
        <pc:sldMkLst>
          <pc:docMk/>
          <pc:sldMk cId="743092061" sldId="287"/>
        </pc:sldMkLst>
      </pc:sldChg>
      <pc:sldChg chg="addSp delSp modSp add mod">
        <pc:chgData name="Sohag Kabir" userId="e9b0da40-aef8-480a-bb63-d1daacecf555" providerId="ADAL" clId="{5C408035-4E8D-4ADF-9233-ED281F8B05DA}" dt="2024-09-29T14:35:40.278" v="5373" actId="1076"/>
        <pc:sldMkLst>
          <pc:docMk/>
          <pc:sldMk cId="2923510616" sldId="288"/>
        </pc:sldMkLst>
      </pc:sldChg>
      <pc:sldChg chg="addSp delSp modSp add mod">
        <pc:chgData name="Sohag Kabir" userId="e9b0da40-aef8-480a-bb63-d1daacecf555" providerId="ADAL" clId="{5C408035-4E8D-4ADF-9233-ED281F8B05DA}" dt="2024-09-29T14:35:50.460" v="5375" actId="14100"/>
        <pc:sldMkLst>
          <pc:docMk/>
          <pc:sldMk cId="2324322734" sldId="289"/>
        </pc:sldMkLst>
      </pc:sldChg>
      <pc:sldChg chg="addSp delSp modSp add mod">
        <pc:chgData name="Sohag Kabir" userId="e9b0da40-aef8-480a-bb63-d1daacecf555" providerId="ADAL" clId="{5C408035-4E8D-4ADF-9233-ED281F8B05DA}" dt="2024-09-29T14:38:28.599" v="5412" actId="20577"/>
        <pc:sldMkLst>
          <pc:docMk/>
          <pc:sldMk cId="2997775987" sldId="290"/>
        </pc:sldMkLst>
      </pc:sldChg>
      <pc:sldChg chg="addSp delSp modSp add mod delAnim modAnim">
        <pc:chgData name="Sohag Kabir" userId="e9b0da40-aef8-480a-bb63-d1daacecf555" providerId="ADAL" clId="{5C408035-4E8D-4ADF-9233-ED281F8B05DA}" dt="2024-09-29T16:04:31.310" v="6252" actId="1076"/>
        <pc:sldMkLst>
          <pc:docMk/>
          <pc:sldMk cId="522993105" sldId="291"/>
        </pc:sldMkLst>
      </pc:sldChg>
      <pc:sldChg chg="addSp delSp modSp add mod delAnim">
        <pc:chgData name="Sohag Kabir" userId="e9b0da40-aef8-480a-bb63-d1daacecf555" providerId="ADAL" clId="{5C408035-4E8D-4ADF-9233-ED281F8B05DA}" dt="2024-09-29T14:58:32.739" v="5550" actId="1076"/>
        <pc:sldMkLst>
          <pc:docMk/>
          <pc:sldMk cId="1047879687" sldId="292"/>
        </pc:sldMkLst>
      </pc:sldChg>
      <pc:sldChg chg="addSp delSp modSp add mod modAnim">
        <pc:chgData name="Sohag Kabir" userId="e9b0da40-aef8-480a-bb63-d1daacecf555" providerId="ADAL" clId="{5C408035-4E8D-4ADF-9233-ED281F8B05DA}" dt="2024-09-29T15:01:06.835" v="5576" actId="6549"/>
        <pc:sldMkLst>
          <pc:docMk/>
          <pc:sldMk cId="84711293" sldId="293"/>
        </pc:sldMkLst>
      </pc:sldChg>
      <pc:sldChg chg="add">
        <pc:chgData name="Sohag Kabir" userId="e9b0da40-aef8-480a-bb63-d1daacecf555" providerId="ADAL" clId="{5C408035-4E8D-4ADF-9233-ED281F8B05DA}" dt="2024-09-29T15:02:32.823" v="5577" actId="2890"/>
        <pc:sldMkLst>
          <pc:docMk/>
          <pc:sldMk cId="1163318038" sldId="294"/>
        </pc:sldMkLst>
      </pc:sldChg>
      <pc:sldChg chg="addSp delSp modSp add mod">
        <pc:chgData name="Sohag Kabir" userId="e9b0da40-aef8-480a-bb63-d1daacecf555" providerId="ADAL" clId="{5C408035-4E8D-4ADF-9233-ED281F8B05DA}" dt="2024-09-29T15:30:48.793" v="5925" actId="14100"/>
        <pc:sldMkLst>
          <pc:docMk/>
          <pc:sldMk cId="1736692387" sldId="295"/>
        </pc:sldMkLst>
      </pc:sldChg>
      <pc:sldChg chg="addSp delSp modSp add mod">
        <pc:chgData name="Sohag Kabir" userId="e9b0da40-aef8-480a-bb63-d1daacecf555" providerId="ADAL" clId="{5C408035-4E8D-4ADF-9233-ED281F8B05DA}" dt="2024-09-29T15:56:35.486" v="6247"/>
        <pc:sldMkLst>
          <pc:docMk/>
          <pc:sldMk cId="1404130163" sldId="296"/>
        </pc:sldMkLst>
      </pc:sldChg>
      <pc:sldChg chg="addSp delSp modSp add mod modNotesTx">
        <pc:chgData name="Sohag Kabir" userId="e9b0da40-aef8-480a-bb63-d1daacecf555" providerId="ADAL" clId="{5C408035-4E8D-4ADF-9233-ED281F8B05DA}" dt="2024-09-29T15:56:24.007" v="6244" actId="1076"/>
        <pc:sldMkLst>
          <pc:docMk/>
          <pc:sldMk cId="3364632169" sldId="297"/>
        </pc:sldMkLst>
      </pc:sldChg>
      <pc:sldChg chg="delSp modSp add mod ord">
        <pc:chgData name="Sohag Kabir" userId="e9b0da40-aef8-480a-bb63-d1daacecf555" providerId="ADAL" clId="{5C408035-4E8D-4ADF-9233-ED281F8B05DA}" dt="2024-09-29T16:12:23.730" v="6516" actId="20577"/>
        <pc:sldMkLst>
          <pc:docMk/>
          <pc:sldMk cId="683997717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E6BECCB-7C71-7345-A5A2-F60CB0E20467}" type="datetimeFigureOut">
              <a:rPr lang="en-GB"/>
              <a:pPr>
                <a:defRPr/>
              </a:pPr>
              <a:t>25/09/2025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ADAF51-FF12-CA43-900E-043F7389A44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2543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DA0FA5-5D29-7B45-8F3A-96EA1D15B80A}" type="datetimeFigureOut">
              <a:rPr lang="en-GB"/>
              <a:pPr>
                <a:defRPr/>
              </a:pPr>
              <a:t>25/09/2025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A687475-B03E-7245-9DAE-B0A12B4FC5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11564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92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1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87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97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12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6797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https://www.forbes.com/sites/louiscolumbus/2018/12/23/big-data-analytics-adoption-soared-in-the-enterprise-in-2018/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838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C3C3C"/>
                </a:solidFill>
                <a:effectLst/>
                <a:latin typeface="Nunito Sans" panose="020B0604020202020204" pitchFamily="2" charset="0"/>
              </a:rPr>
              <a:t>89% said they view big data as a catalyst to transform their company into a digital enterprise, and that big data will revolutionize their business operations in the same way the Internet did. Almost 80% believe that companies that will not use big data as part of their strategy will lose their competitive position, and 83% actually pursued big data projects to seize a competitive edge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687475-B03E-7245-9DAE-B0A12B4FC5E5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1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916839"/>
            <a:ext cx="8420100" cy="1470025"/>
          </a:xfrm>
        </p:spPr>
        <p:txBody>
          <a:bodyPr/>
          <a:lstStyle>
            <a:lvl1pPr algn="ctr">
              <a:defRPr>
                <a:solidFill>
                  <a:srgbClr val="87A52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672607"/>
            <a:ext cx="6934200" cy="1752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7FACD6-29D2-2848-BEDC-606464A5B308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220EC-324F-0142-ADB7-E82420EFE07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1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34120"/>
            <a:ext cx="8485605" cy="755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1771650"/>
            <a:ext cx="5054084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noFill/>
          <a:ln w="12700">
            <a:solidFill>
              <a:srgbClr val="87A52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87A529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38C7B-9D24-A64A-B21C-8A266EADA6F8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AD0DC-C5F3-194F-9E56-4AE1F77D041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645024"/>
            <a:ext cx="2407" cy="2664296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559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24" y="908720"/>
            <a:ext cx="5054084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632074"/>
            <a:ext cx="2011362" cy="2012950"/>
          </a:xfrm>
          <a:ln w="12700">
            <a:solidFill>
              <a:srgbClr val="87A52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rgbClr val="87A529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BDD8D-5686-D04B-9A44-99E54E4E89FB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623B7-B941-3444-8A02-04DF95FFF5B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44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40088"/>
            <a:ext cx="8485605" cy="760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2060848"/>
            <a:ext cx="2011362" cy="2012950"/>
          </a:xfrm>
          <a:solidFill>
            <a:schemeClr val="accent1"/>
          </a:solidFill>
          <a:ln w="12700">
            <a:solidFill>
              <a:srgbClr val="87A52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222AF-7D3D-C74A-84D1-040B0E9C47C9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47520-5547-EB48-9E3D-CF85C605AB6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0" idx="2"/>
          </p:cNvCxnSpPr>
          <p:nvPr userDrawn="1"/>
        </p:nvCxnSpPr>
        <p:spPr>
          <a:xfrm>
            <a:off x="7758881" y="3501008"/>
            <a:ext cx="2407" cy="2808312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60125"/>
          </a:xfrm>
        </p:spPr>
        <p:txBody>
          <a:bodyPr/>
          <a:lstStyle>
            <a:lvl1pPr>
              <a:defRPr>
                <a:solidFill>
                  <a:srgbClr val="87A52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0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53200" y="1488058"/>
            <a:ext cx="2011362" cy="2012950"/>
          </a:xfrm>
          <a:solidFill>
            <a:schemeClr val="accent1"/>
          </a:solidFill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08000" tIns="108000" rIns="108000" bIns="10800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65434-6B3F-194B-9261-F2C835AEE536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152CE-70D9-BC47-8F81-41904687DE4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244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7758113" y="4073525"/>
            <a:ext cx="3175" cy="2268538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25" y="2060575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40088"/>
            <a:ext cx="8485605" cy="760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5079603" cy="446566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1AA5D-4117-DC42-8767-9087B666EFBF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EF3D2-1C91-1E4C-9342-2EE3F832DBD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29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12" idx="2"/>
          </p:cNvCxnSpPr>
          <p:nvPr userDrawn="1"/>
        </p:nvCxnSpPr>
        <p:spPr>
          <a:xfrm>
            <a:off x="7761288" y="3501008"/>
            <a:ext cx="0" cy="2841055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6753225" y="1484883"/>
            <a:ext cx="2016125" cy="2016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16632"/>
            <a:ext cx="8485605" cy="7601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0"/>
            <a:ext cx="5079603" cy="5328591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B0775-884F-014D-97CD-CFAC1EB97F5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9B0EC1-6015-9E4C-92A4-40AB233061D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70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933343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1771650"/>
            <a:ext cx="4048894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F82E0-DCC6-3B4D-916D-E7EAED9E6A79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37F0-DF90-F846-ABA0-1302F2399DB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55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116632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908720"/>
            <a:ext cx="4062928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7056" y="908720"/>
            <a:ext cx="4048894" cy="521744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00D4E-A622-FB43-952A-26ECAC58E771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1E6BE-8E52-F942-8389-771123B341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77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933343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1771650"/>
            <a:ext cx="4062928" cy="435451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825" y="1773238"/>
            <a:ext cx="4049713" cy="4351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C629B-A50C-0445-8E68-BBB0859FBECE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FDD14F-4A84-994F-A228-E50DC0AAE8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63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63" y="116632"/>
            <a:ext cx="8473787" cy="767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4088" y="906500"/>
            <a:ext cx="4062928" cy="521966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457825" y="908720"/>
            <a:ext cx="4049713" cy="52158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DDE37-ACB5-264B-A188-F2EB6964BDAC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35E10-CC8D-DC4B-A7C1-FEE34BC3F38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4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929928"/>
            <a:ext cx="8485605" cy="78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1771650"/>
            <a:ext cx="8485605" cy="446566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08693-8D1A-A44C-AE67-942CA08B968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5ADBA-EE88-1840-8B71-40682D16500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99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088" y="1772816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088" y="2492896"/>
            <a:ext cx="4068137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1772816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2492896"/>
            <a:ext cx="4071620" cy="374441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7C654-22A4-454E-BBEB-982D2A07AAE4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72E79-2DCC-0D4E-B1D4-E609E386D3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644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2"/>
            <a:ext cx="8485188" cy="7667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4088" y="908720"/>
            <a:ext cx="4068137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4088" y="1556792"/>
            <a:ext cx="4068137" cy="468052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48300" y="908720"/>
            <a:ext cx="4071620" cy="639762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48300" y="1556792"/>
            <a:ext cx="4071620" cy="468052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7C771-7AA4-7249-BE21-F659D49D554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00ACD-C46A-6247-B9ED-0226EB75D5E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164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E51F6-1146-2643-8637-F0364099E70E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C2E58-1523-3A4B-9193-0DF71EE8C9A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022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16632"/>
            <a:ext cx="8485188" cy="766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0D911-13CE-8A4E-9B37-78B9A3F143CE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A1744-0495-9844-9FE7-EF4F3CF89F6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041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B0A47-A6D7-F048-BBE1-76A29F845552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29CAE-05A9-A044-A232-BEF85D6E0CA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97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285F4-DE21-D544-A997-1A21370EF48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5FA83-759A-E348-80E3-349341B9784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086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4" y="949359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4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24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AB53B-45ED-0145-B634-24D485CAACE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4D758-78BF-D04C-BDFD-E5D3C88FFDC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86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4" y="949359"/>
            <a:ext cx="2824473" cy="689733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664" y="949360"/>
            <a:ext cx="5537729" cy="52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524" y="1669440"/>
            <a:ext cx="2824473" cy="45678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F75FD-D4AF-6445-ACEA-8336DA6D0CF5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1F40C-CBC7-5D4A-A593-3BD62A44736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304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5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236A3-D940-2C4B-AFE7-807CF8BA8BEE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6EF15-4B8E-7547-B7CE-9D6FB34334C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640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936625"/>
            <a:ext cx="5943600" cy="379094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F755A-FDCA-3844-BE8E-8CAB7C08EFED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AD4AB-3AC8-B247-9C7B-63DF4AE6D3C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39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525" y="128162"/>
            <a:ext cx="8485605" cy="7805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5" y="908720"/>
            <a:ext cx="8485605" cy="53285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ECACE-57B6-4046-9252-D954F3001C09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BB69-B244-A945-B2FE-1757326D27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792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E49EC-F0C7-1F46-A221-26A63CC849FC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F552B-A5B4-6548-94A2-F6D4B62790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60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141957"/>
            <a:ext cx="8485188" cy="7667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875" y="908720"/>
            <a:ext cx="8485188" cy="53285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ACA5E-C129-E442-B6E9-3376EC454D86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C993A-0960-8E40-BC9F-05F4340AAE6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84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5" cy="49294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EB9A7-46BC-384A-982D-247DA68BE2B0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E092F-0198-C34E-A916-A08E4979440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698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196752"/>
            <a:ext cx="2228850" cy="49294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524" y="1196752"/>
            <a:ext cx="5991225" cy="49294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E08B1-7053-494B-9C2C-D1FDCF6FB947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71B31-AFE1-394E-9AC0-851A462B721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335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2492375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7"/>
          <p:cNvSpPr>
            <a:spLocks noGrp="1"/>
          </p:cNvSpPr>
          <p:nvPr>
            <p:ph sz="quarter" idx="13"/>
          </p:nvPr>
        </p:nvSpPr>
        <p:spPr>
          <a:xfrm>
            <a:off x="1025951" y="5013176"/>
            <a:ext cx="7709488" cy="576263"/>
          </a:xfrm>
        </p:spPr>
        <p:txBody>
          <a:bodyPr/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305300" y="3429000"/>
            <a:ext cx="1943100" cy="5048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83713-ED5A-B046-A406-EF29CD277822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POWERPOINT PRESENTATION TEMPLATE GREEN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A79B0-DC01-8341-A6E5-FE1D9E2297F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71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050"/>
            <a:ext cx="0" cy="569913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ln w="12700" cap="rnd">
            <a:solidFill>
              <a:srgbClr val="87A529"/>
            </a:solidFill>
          </a:ln>
        </p:spPr>
        <p:txBody>
          <a:bodyPr lIns="108000" tIns="108000" rIns="108000" bIns="108000"/>
          <a:lstStyle>
            <a:lvl1pPr algn="ctr">
              <a:defRPr>
                <a:solidFill>
                  <a:srgbClr val="87A52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19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11F15-D298-9040-B765-C154DF8EF6B8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D3873-FA79-C04C-A812-5E517E0A367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3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4953000" y="4464050"/>
            <a:ext cx="0" cy="569913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7722" y="1412776"/>
            <a:ext cx="3050556" cy="3050556"/>
          </a:xfrm>
          <a:solidFill>
            <a:schemeClr val="accent1"/>
          </a:solidFill>
          <a:ln>
            <a:solidFill>
              <a:srgbClr val="87A529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03319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61B09-456C-8F49-B98C-600891BD3AA1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CB21A-4DBE-8640-A1B9-E10FD6211AB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9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4521999"/>
            <a:ext cx="8420100" cy="864096"/>
          </a:xfrm>
        </p:spPr>
        <p:txBody>
          <a:bodyPr/>
          <a:lstStyle>
            <a:lvl1pPr algn="ctr">
              <a:defRPr sz="3600">
                <a:solidFill>
                  <a:srgbClr val="87A52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5393233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60636" y="1196400"/>
            <a:ext cx="4984728" cy="3240712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115C0-7569-1944-9CC4-CD69F8B1B381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9A484-57CE-FE4F-B6B9-41CA4D3D141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2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8" idx="3"/>
          </p:cNvCxnSpPr>
          <p:nvPr userDrawn="1"/>
        </p:nvCxnSpPr>
        <p:spPr>
          <a:xfrm>
            <a:off x="4627563" y="3176588"/>
            <a:ext cx="649287" cy="0"/>
          </a:xfrm>
          <a:prstGeom prst="line">
            <a:avLst/>
          </a:prstGeom>
          <a:ln w="12700">
            <a:solidFill>
              <a:srgbClr val="87A529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312" y="1917112"/>
            <a:ext cx="2520000" cy="2520000"/>
          </a:xfrm>
          <a:noFill/>
          <a:ln w="12700">
            <a:solidFill>
              <a:srgbClr val="87A529"/>
            </a:solidFill>
            <a:prstDash val="solid"/>
          </a:ln>
        </p:spPr>
        <p:txBody>
          <a:bodyPr lIns="108000" tIns="108000" rIns="108000" bIns="108000"/>
          <a:lstStyle>
            <a:lvl1pPr algn="ctr">
              <a:defRPr sz="3600">
                <a:solidFill>
                  <a:srgbClr val="87A52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07960" y="1917112"/>
            <a:ext cx="2520000" cy="2520000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869160"/>
            <a:ext cx="6934200" cy="62805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AC31E-B512-CA45-9F01-FED17CFC0DEF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3BAAD-3567-5449-BA34-98DF5D76DAC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68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4632325" y="3425825"/>
            <a:ext cx="476250" cy="0"/>
          </a:xfrm>
          <a:prstGeom prst="line">
            <a:avLst/>
          </a:prstGeom>
          <a:ln w="12700" cmpd="sng">
            <a:solidFill>
              <a:srgbClr val="87A529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52400"/>
            <a:ext cx="34163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1789" y="2166556"/>
            <a:ext cx="2520000" cy="2520000"/>
          </a:xfrm>
          <a:solidFill>
            <a:schemeClr val="accent1"/>
          </a:solidFill>
          <a:ln>
            <a:solidFill>
              <a:srgbClr val="87A529"/>
            </a:solidFill>
          </a:ln>
        </p:spPr>
        <p:txBody>
          <a:bodyPr lIns="108000" tIns="108000" rIns="108000" bIns="108000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9056" y="2166556"/>
            <a:ext cx="2520000" cy="2520000"/>
          </a:xfrm>
          <a:ln w="12700">
            <a:solidFill>
              <a:srgbClr val="87A529"/>
            </a:solidFill>
          </a:ln>
        </p:spPr>
        <p:txBody>
          <a:bodyPr lIns="108000" tIns="108000" rIns="108000" bIns="108000"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54681-AB38-6444-98D5-BBD5BA84816D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8D661-7855-F14B-8AA6-252FA0A881E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81000" y="1049338"/>
            <a:ext cx="9148763" cy="3175"/>
          </a:xfrm>
          <a:prstGeom prst="line">
            <a:avLst/>
          </a:prstGeom>
          <a:ln w="9525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50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UoB_MASTER_Primary-Logo_800x160px_15k_Screen@72dpi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152400"/>
            <a:ext cx="26384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2852936"/>
            <a:ext cx="8420100" cy="1362075"/>
          </a:xfrm>
        </p:spPr>
        <p:txBody>
          <a:bodyPr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4509120"/>
            <a:ext cx="8420100" cy="10801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E611A-1751-7C46-931A-ECAE714F5E92}" type="datetime3">
              <a:rPr lang="en-GB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9D912-52B9-434D-9B28-D10416F3580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381000" y="820738"/>
            <a:ext cx="9148763" cy="3175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53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031875" y="933450"/>
            <a:ext cx="848518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31875" y="1773238"/>
            <a:ext cx="8485188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/>
          <p:cNvSpPr/>
          <p:nvPr/>
        </p:nvSpPr>
        <p:spPr bwMode="auto">
          <a:xfrm>
            <a:off x="387350" y="6340475"/>
            <a:ext cx="496888" cy="3587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solidFill>
                <a:schemeClr val="bg1"/>
              </a:solidFill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4768" y="6340475"/>
            <a:ext cx="6652294" cy="358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04874" y="6340475"/>
            <a:ext cx="1959893" cy="358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b="1" dirty="0">
              <a:latin typeface="Lucida Sans" panose="020B0602030504020204" pitchFamily="34" charset="0"/>
              <a:cs typeface="Lucida San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4874" y="6337300"/>
            <a:ext cx="1959893" cy="365125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4F1F1A1D-5A50-6948-991C-837CA57582C3}" type="datetime3">
              <a:rPr lang="en-GB" smtClean="0"/>
              <a:pPr>
                <a:defRPr/>
              </a:pPr>
              <a:t>25 September, 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4768" y="6337300"/>
            <a:ext cx="6645945" cy="365125"/>
          </a:xfrm>
          <a:prstGeom prst="rect">
            <a:avLst/>
          </a:prstGeom>
        </p:spPr>
        <p:txBody>
          <a:bodyPr vert="horz" lIns="108000" tIns="0" rIns="10800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 dirty="0"/>
              <a:t>COS7039-B: Internet of Things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25" y="6337300"/>
            <a:ext cx="51435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4C5149AA-8A9E-5444-AB41-F9FF35F082E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  <p:sldLayoutId id="2147484209" r:id="rId21"/>
    <p:sldLayoutId id="2147484210" r:id="rId22"/>
    <p:sldLayoutId id="2147484211" r:id="rId23"/>
    <p:sldLayoutId id="2147484212" r:id="rId24"/>
    <p:sldLayoutId id="2147484213" r:id="rId25"/>
    <p:sldLayoutId id="2147484214" r:id="rId26"/>
    <p:sldLayoutId id="2147484215" r:id="rId27"/>
    <p:sldLayoutId id="2147484216" r:id="rId28"/>
    <p:sldLayoutId id="2147484217" r:id="rId29"/>
    <p:sldLayoutId id="2147484218" r:id="rId30"/>
    <p:sldLayoutId id="2147484219" r:id="rId31"/>
    <p:sldLayoutId id="2147484220" r:id="rId32"/>
    <p:sldLayoutId id="2147484221" r:id="rId33"/>
    <p:sldLayoutId id="2147484222" r:id="rId3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87A529"/>
          </a:solidFill>
          <a:latin typeface="Georgia" panose="02040502050405020303" pitchFamily="18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87A529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87A529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87A529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87A529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693B68"/>
          </a:solidFill>
          <a:latin typeface="Georgia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Lucida Sans Unicode" panose="020B0602030504020204" pitchFamily="34" charset="0"/>
          <a:ea typeface="ＭＳ Ｐゴシック" charset="0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bmbigdata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5276312" y="1917112"/>
            <a:ext cx="3143788" cy="2520000"/>
          </a:xfrm>
          <a:prstGeom prst="rect">
            <a:avLst/>
          </a:prstGeom>
          <a:noFill/>
          <a:ln w="12700">
            <a:solidFill>
              <a:srgbClr val="87A529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>
            <a:normAutofit/>
          </a:bodyPr>
          <a:lstStyle/>
          <a:p>
            <a:r>
              <a:rPr lang="en-GB" sz="2500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Large Scale Data Driven Applications</a:t>
            </a:r>
          </a:p>
        </p:txBody>
      </p:sp>
      <p:pic>
        <p:nvPicPr>
          <p:cNvPr id="8" name="Picture Placeholder 7" descr="A picture containing sitting, large, ride, white&#10;&#10;Description automatically generated">
            <a:extLst>
              <a:ext uri="{FF2B5EF4-FFF2-40B4-BE49-F238E27FC236}">
                <a16:creationId xmlns:a16="http://schemas.microsoft.com/office/drawing/2014/main" id="{87EED139-1016-44E1-8501-F6FBB1F754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r="16676"/>
          <a:stretch>
            <a:fillRect/>
          </a:stretch>
        </p:blipFill>
        <p:spPr>
          <a:xfrm>
            <a:off x="2108200" y="1917700"/>
            <a:ext cx="2519363" cy="2519363"/>
          </a:xfr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2A7F24C1-BF6E-43D8-A57F-60FFBF172E5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xfrm>
            <a:off x="1485900" y="4869160"/>
            <a:ext cx="7355532" cy="62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>
            <a:normAutofit fontScale="77500" lnSpcReduction="20000"/>
          </a:bodyPr>
          <a:lstStyle/>
          <a:p>
            <a:r>
              <a:rPr lang="en-GB" sz="3200" dirty="0"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Big Data for Large-Scale Data-Driven Applications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2864768" y="6337300"/>
            <a:ext cx="6645945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377825" y="6337300"/>
            <a:ext cx="51435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DF220EC-324F-0142-ADB7-E82420EFE078}" type="slidenum">
              <a:rPr lang="en-GB" smtClean="0"/>
              <a:pPr>
                <a:spcAft>
                  <a:spcPts val="600"/>
                </a:spcAft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56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3BBD20-CA54-1CCC-FDC5-4B2C938D023F}"/>
              </a:ext>
            </a:extLst>
          </p:cNvPr>
          <p:cNvSpPr txBox="1">
            <a:spLocks/>
          </p:cNvSpPr>
          <p:nvPr/>
        </p:nvSpPr>
        <p:spPr bwMode="auto">
          <a:xfrm>
            <a:off x="3224809" y="241794"/>
            <a:ext cx="6048672" cy="4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87A529"/>
                </a:solidFill>
                <a:latin typeface="Georgia" panose="02040502050405020303" pitchFamily="18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600" dirty="0"/>
              <a:t>Big Data Characteristics:  Variety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FC7A-B18C-801D-A078-C8C8D407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0" r="40641" b="14454"/>
          <a:stretch/>
        </p:blipFill>
        <p:spPr>
          <a:xfrm>
            <a:off x="272480" y="1628800"/>
            <a:ext cx="3134861" cy="280831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55ED10-77C2-AE30-C5EB-71DCC4E2B56D}"/>
              </a:ext>
            </a:extLst>
          </p:cNvPr>
          <p:cNvGrpSpPr/>
          <p:nvPr/>
        </p:nvGrpSpPr>
        <p:grpSpPr>
          <a:xfrm>
            <a:off x="3772535" y="996182"/>
            <a:ext cx="5738178" cy="4085028"/>
            <a:chOff x="3772535" y="996182"/>
            <a:chExt cx="5738178" cy="40850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4CCF25-8A1D-EFC0-53C2-9BC786B0C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9549"/>
            <a:stretch/>
          </p:blipFill>
          <p:spPr>
            <a:xfrm>
              <a:off x="3772535" y="996182"/>
              <a:ext cx="5738178" cy="113139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EA81C-A34D-229D-1362-B8917C46B782}"/>
                </a:ext>
              </a:extLst>
            </p:cNvPr>
            <p:cNvSpPr/>
            <p:nvPr/>
          </p:nvSpPr>
          <p:spPr>
            <a:xfrm>
              <a:off x="3930297" y="2124524"/>
              <a:ext cx="1545469" cy="2737835"/>
            </a:xfrm>
            <a:prstGeom prst="rect">
              <a:avLst/>
            </a:prstGeom>
            <a:solidFill>
              <a:srgbClr val="96C5CD"/>
            </a:solidFill>
            <a:ln>
              <a:solidFill>
                <a:srgbClr val="008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Lucida Sans"/>
                <a:cs typeface="Lucida San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34796E-60DC-C07A-60F6-9C0C20E04802}"/>
                </a:ext>
              </a:extLst>
            </p:cNvPr>
            <p:cNvSpPr/>
            <p:nvPr/>
          </p:nvSpPr>
          <p:spPr>
            <a:xfrm>
              <a:off x="5906272" y="2123388"/>
              <a:ext cx="1544100" cy="2738972"/>
            </a:xfrm>
            <a:prstGeom prst="rect">
              <a:avLst/>
            </a:prstGeom>
            <a:solidFill>
              <a:srgbClr val="8986A8"/>
            </a:solidFill>
            <a:ln>
              <a:solidFill>
                <a:srgbClr val="008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Lucida Sans"/>
                <a:cs typeface="Lucida San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CC6604-E793-F9B0-DA75-A768CA95D505}"/>
                </a:ext>
              </a:extLst>
            </p:cNvPr>
            <p:cNvSpPr/>
            <p:nvPr/>
          </p:nvSpPr>
          <p:spPr>
            <a:xfrm>
              <a:off x="7855433" y="2130189"/>
              <a:ext cx="1545904" cy="2738971"/>
            </a:xfrm>
            <a:prstGeom prst="rect">
              <a:avLst/>
            </a:prstGeom>
            <a:solidFill>
              <a:srgbClr val="9FACC1"/>
            </a:solidFill>
            <a:ln>
              <a:solidFill>
                <a:srgbClr val="0081B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Lucida Sans"/>
                <a:cs typeface="Lucida San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8BAF25-4386-FDC1-56DA-401898C31070}"/>
                </a:ext>
              </a:extLst>
            </p:cNvPr>
            <p:cNvSpPr txBox="1"/>
            <p:nvPr/>
          </p:nvSpPr>
          <p:spPr>
            <a:xfrm>
              <a:off x="3901220" y="2111166"/>
              <a:ext cx="1639121" cy="297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is well organised.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Organised by the means of relational databases.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Matured transaction, multiple concurrency techniques.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Tuples, rows, and tables.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Schema dependent and less flexible.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E975A7-C639-99A3-0D52-A3CC271C766A}"/>
                </a:ext>
              </a:extLst>
            </p:cNvPr>
            <p:cNvSpPr txBox="1"/>
            <p:nvPr/>
          </p:nvSpPr>
          <p:spPr>
            <a:xfrm>
              <a:off x="5876841" y="2102595"/>
              <a:ext cx="1639121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is organised to some extent.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Partially organised, e.g. XML/RDF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Transaction is adapted from DBMS, but data concurrency can cause problem.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Tuples and graphs are possible.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is more flexible than structured.</a:t>
              </a:r>
              <a:endParaRPr lang="en-GB" sz="1100" dirty="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2747FA-476D-5BAF-E601-8215BF8D2EA0}"/>
                </a:ext>
              </a:extLst>
            </p:cNvPr>
            <p:cNvSpPr txBox="1"/>
            <p:nvPr/>
          </p:nvSpPr>
          <p:spPr>
            <a:xfrm>
              <a:off x="7778375" y="2132696"/>
              <a:ext cx="1639121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 is fully unorganised.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Based on character and binary data.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Difficult, but achievable transaction management and data concurrency.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Versioning usually on whole data or chunks.</a:t>
              </a:r>
            </a:p>
            <a:p>
              <a:pPr algn="ctr"/>
              <a:endParaRPr lang="en-GB" sz="11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algn="ctr"/>
              <a:r>
                <a:rPr lang="en-GB" sz="1100" dirty="0">
                  <a:latin typeface="Helvetica" panose="020B0604020202020204" pitchFamily="34" charset="0"/>
                  <a:cs typeface="Helvetica" panose="020B0604020202020204" pitchFamily="34" charset="0"/>
                </a:rPr>
                <a:t>The most flexible.</a:t>
              </a:r>
              <a:endParaRPr lang="en-GB" sz="1100" dirty="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9E17DA9-BB6B-FDEC-426C-78A739D34D86}"/>
              </a:ext>
            </a:extLst>
          </p:cNvPr>
          <p:cNvSpPr txBox="1"/>
          <p:nvPr/>
        </p:nvSpPr>
        <p:spPr>
          <a:xfrm>
            <a:off x="8049344" y="4931583"/>
            <a:ext cx="1545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Source: https://10senses.com/</a:t>
            </a:r>
          </a:p>
        </p:txBody>
      </p:sp>
    </p:spTree>
    <p:extLst>
      <p:ext uri="{BB962C8B-B14F-4D97-AF65-F5344CB8AC3E}">
        <p14:creationId xmlns:p14="http://schemas.microsoft.com/office/powerpoint/2010/main" val="309302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3BBD20-CA54-1CCC-FDC5-4B2C938D023F}"/>
              </a:ext>
            </a:extLst>
          </p:cNvPr>
          <p:cNvSpPr txBox="1">
            <a:spLocks/>
          </p:cNvSpPr>
          <p:nvPr/>
        </p:nvSpPr>
        <p:spPr bwMode="auto">
          <a:xfrm>
            <a:off x="3224809" y="241794"/>
            <a:ext cx="6048672" cy="4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87A529"/>
                </a:solidFill>
                <a:latin typeface="Georgia" panose="02040502050405020303" pitchFamily="18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600" dirty="0"/>
              <a:t>Big Data Characteristics: 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EA471-7589-F316-A638-67B20512D77A}"/>
              </a:ext>
            </a:extLst>
          </p:cNvPr>
          <p:cNvSpPr txBox="1"/>
          <p:nvPr/>
        </p:nvSpPr>
        <p:spPr>
          <a:xfrm>
            <a:off x="387382" y="942279"/>
            <a:ext cx="495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Speed of growth and transmission of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653AA-6432-4EEC-C31C-7696E4BBB60C}"/>
              </a:ext>
            </a:extLst>
          </p:cNvPr>
          <p:cNvSpPr txBox="1"/>
          <p:nvPr/>
        </p:nvSpPr>
        <p:spPr>
          <a:xfrm>
            <a:off x="635000" y="4715392"/>
            <a:ext cx="9145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Just imagine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Modern cars have close too 100 sensors to monitor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Global financial markets collectively handle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petabytes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of trade-related data in each trading session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B7DDCD-9F8F-B4F6-3592-78C781FFB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2"/>
          <a:stretch/>
        </p:blipFill>
        <p:spPr>
          <a:xfrm>
            <a:off x="200473" y="1786051"/>
            <a:ext cx="3024336" cy="2471141"/>
          </a:xfrm>
          <a:prstGeom prst="rect">
            <a:avLst/>
          </a:prstGeom>
        </p:spPr>
      </p:pic>
      <p:pic>
        <p:nvPicPr>
          <p:cNvPr id="10" name="Picture 9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5473821B-BC89-5BC1-C557-86E4F4C6B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3092" b="9050"/>
          <a:stretch>
            <a:fillRect/>
          </a:stretch>
        </p:blipFill>
        <p:spPr>
          <a:xfrm>
            <a:off x="4850688" y="942279"/>
            <a:ext cx="4450804" cy="400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AD3-1E36-4CAD-94D1-E06B348A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08" y="182926"/>
            <a:ext cx="6493649" cy="410840"/>
          </a:xfrm>
        </p:spPr>
        <p:txBody>
          <a:bodyPr/>
          <a:lstStyle/>
          <a:p>
            <a:r>
              <a:rPr lang="en-GB" sz="2800" dirty="0"/>
              <a:t>Big Data Characteristics:  Velocity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E56A7-F0B8-E1D5-4CAE-0CD103D1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238" y="1067624"/>
            <a:ext cx="2317185" cy="254075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2E1F5-E945-1754-3A3E-044E7CF22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7" y="1067624"/>
            <a:ext cx="7299685" cy="4297148"/>
          </a:xfrm>
        </p:spPr>
        <p:txBody>
          <a:bodyPr>
            <a:no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is being generated fast and need to be processed fast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Online Data Analytics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Late decisions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 missing opportunities</a:t>
            </a:r>
          </a:p>
          <a:p>
            <a:r>
              <a:rPr lang="en-US" b="1" dirty="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Examples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E-Promotions: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dirty="0">
              <a:latin typeface="Helvetica" panose="020B0604020202020204" pitchFamily="34" charset="0"/>
              <a:cs typeface="Helvetica" panose="020B0604020202020204" pitchFamily="34" charset="0"/>
              <a:sym typeface="Wingdings"/>
            </a:endParaRPr>
          </a:p>
          <a:p>
            <a:pPr lvl="1"/>
            <a:r>
              <a:rPr lang="en-US" b="1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Healthcare monitoring: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/>
              </a:rPr>
              <a:t>sensors monitoring your activities and body   any abnormal measurements require immediate reaction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AD3-1E36-4CAD-94D1-E06B348A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09" y="260648"/>
            <a:ext cx="5976664" cy="410840"/>
          </a:xfrm>
        </p:spPr>
        <p:txBody>
          <a:bodyPr/>
          <a:lstStyle/>
          <a:p>
            <a:r>
              <a:rPr lang="en-GB" sz="2600" dirty="0"/>
              <a:t>Big Data Characteristics:  Veracity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0461A-5E8D-9499-83CE-EB319AF5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15" y="1412776"/>
            <a:ext cx="6547671" cy="4474852"/>
          </a:xfrm>
          <a:prstGeom prst="rect">
            <a:avLst/>
          </a:prstGeom>
        </p:spPr>
      </p:pic>
      <p:sp>
        <p:nvSpPr>
          <p:cNvPr id="4" name="object 13">
            <a:extLst>
              <a:ext uri="{FF2B5EF4-FFF2-40B4-BE49-F238E27FC236}">
                <a16:creationId xmlns:a16="http://schemas.microsoft.com/office/drawing/2014/main" id="{7106F082-F875-786D-D0AD-BD7B2E639E96}"/>
              </a:ext>
            </a:extLst>
          </p:cNvPr>
          <p:cNvSpPr txBox="1"/>
          <p:nvPr/>
        </p:nvSpPr>
        <p:spPr>
          <a:xfrm>
            <a:off x="471493" y="1930126"/>
            <a:ext cx="2719366" cy="170559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698" marR="5079" indent="68571">
              <a:spcBef>
                <a:spcPts val="100"/>
              </a:spcBef>
            </a:pP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Uncertainty</a:t>
            </a:r>
            <a:r>
              <a:rPr lang="en-GB" sz="2200" spc="-5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due  </a:t>
            </a:r>
            <a:r>
              <a:rPr sz="2200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sz="2200" spc="-80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inconsistency,  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incompleteness,</a:t>
            </a:r>
            <a:r>
              <a:rPr lang="en-GB"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ambiguities, or  a</a:t>
            </a:r>
            <a:r>
              <a:rPr sz="2200" spc="-1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</a:t>
            </a:r>
            <a:r>
              <a:rPr sz="2200" spc="-1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ox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</a:t>
            </a:r>
            <a:r>
              <a:rPr sz="2200" spc="-1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2200" spc="-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tio</a:t>
            </a:r>
            <a:r>
              <a:rPr sz="2200" spc="-15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sz="2200" dirty="0">
                <a:solidFill>
                  <a:srgbClr val="40404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s.</a:t>
            </a:r>
            <a:endParaRPr sz="2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789068AB-C816-5EF7-52F0-81426BABE9B4}"/>
              </a:ext>
            </a:extLst>
          </p:cNvPr>
          <p:cNvSpPr txBox="1"/>
          <p:nvPr/>
        </p:nvSpPr>
        <p:spPr>
          <a:xfrm>
            <a:off x="6597746" y="5945752"/>
            <a:ext cx="2916323" cy="166711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698">
              <a:spcBef>
                <a:spcPts val="100"/>
              </a:spcBef>
            </a:pPr>
            <a:r>
              <a:rPr lang="en-GB" sz="1000" u="heavy" spc="-10" dirty="0">
                <a:uFill>
                  <a:solidFill>
                    <a:srgbClr val="666699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sz="1000" u="heavy" spc="-10" dirty="0">
                <a:uFill>
                  <a:solidFill>
                    <a:srgbClr val="666699"/>
                  </a:solidFill>
                </a:u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http://www.ibmbigdatahub.com/</a:t>
            </a:r>
            <a:endParaRPr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3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AD3-1E36-4CAD-94D1-E06B348A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408" y="184301"/>
            <a:ext cx="5976664" cy="410840"/>
          </a:xfrm>
        </p:spPr>
        <p:txBody>
          <a:bodyPr/>
          <a:lstStyle/>
          <a:p>
            <a:r>
              <a:rPr lang="en-GB" sz="3200" dirty="0"/>
              <a:t>Sources of Data Veracity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8813DE-9CB3-732A-7ACE-0B813E4CF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6" y="923132"/>
            <a:ext cx="7407547" cy="50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C3611-70F3-2E22-840A-5F776D1F5B19}"/>
              </a:ext>
            </a:extLst>
          </p:cNvPr>
          <p:cNvSpPr txBox="1"/>
          <p:nvPr/>
        </p:nvSpPr>
        <p:spPr>
          <a:xfrm>
            <a:off x="7185248" y="5688646"/>
            <a:ext cx="135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Helvetica" panose="020B0604020202020204" pitchFamily="34" charset="0"/>
                <a:cs typeface="Helvetica" panose="020B0604020202020204" pitchFamily="34" charset="0"/>
              </a:rPr>
              <a:t>https://medium.com/</a:t>
            </a:r>
          </a:p>
        </p:txBody>
      </p:sp>
    </p:spTree>
    <p:extLst>
      <p:ext uri="{BB962C8B-B14F-4D97-AF65-F5344CB8AC3E}">
        <p14:creationId xmlns:p14="http://schemas.microsoft.com/office/powerpoint/2010/main" val="329915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245" y="88300"/>
            <a:ext cx="7128791" cy="410840"/>
          </a:xfrm>
        </p:spPr>
        <p:txBody>
          <a:bodyPr/>
          <a:lstStyle/>
          <a:p>
            <a:r>
              <a:rPr lang="en-GB" sz="2400" dirty="0"/>
              <a:t>We have an abundance of data—what's next?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7" name="Picture 6" descr="A cartoon of people with different facial expressions&#10;&#10;Description automatically generated">
            <a:extLst>
              <a:ext uri="{FF2B5EF4-FFF2-40B4-BE49-F238E27FC236}">
                <a16:creationId xmlns:a16="http://schemas.microsoft.com/office/drawing/2014/main" id="{1621BF61-97A8-3030-5D73-965D1E5ED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6" y="908720"/>
            <a:ext cx="8892026" cy="4598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9A0D8-DF8E-F073-F88E-F470CE7FC43F}"/>
              </a:ext>
            </a:extLst>
          </p:cNvPr>
          <p:cNvSpPr txBox="1"/>
          <p:nvPr/>
        </p:nvSpPr>
        <p:spPr>
          <a:xfrm>
            <a:off x="400037" y="5691401"/>
            <a:ext cx="9145015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Big Data holds no value if you can't analyse it and act accordingly!</a:t>
            </a:r>
          </a:p>
        </p:txBody>
      </p:sp>
    </p:spTree>
    <p:extLst>
      <p:ext uri="{BB962C8B-B14F-4D97-AF65-F5344CB8AC3E}">
        <p14:creationId xmlns:p14="http://schemas.microsoft.com/office/powerpoint/2010/main" val="42156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5616624" cy="410840"/>
          </a:xfrm>
        </p:spPr>
        <p:txBody>
          <a:bodyPr/>
          <a:lstStyle/>
          <a:p>
            <a:r>
              <a:rPr lang="en-GB" sz="2800" dirty="0"/>
              <a:t>Big Data—Industry 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C8335-D99D-2ABA-E2E9-3E03DAEC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201836"/>
            <a:ext cx="8609583" cy="483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4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9B16-239E-F8B4-6F79-08AB28BB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80" y="1907352"/>
            <a:ext cx="2638487" cy="2592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5616624" cy="410840"/>
          </a:xfrm>
        </p:spPr>
        <p:txBody>
          <a:bodyPr/>
          <a:lstStyle/>
          <a:p>
            <a:r>
              <a:rPr lang="en-GB" sz="2800" dirty="0"/>
              <a:t>Big Data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7170" name="Picture 2" descr="a cartoon of a snowman holding a star and the word abracadabra">
            <a:extLst>
              <a:ext uri="{FF2B5EF4-FFF2-40B4-BE49-F238E27FC236}">
                <a16:creationId xmlns:a16="http://schemas.microsoft.com/office/drawing/2014/main" id="{E93CFFFF-FA19-E0C2-E84B-ECC667F6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1431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rtoon gif. A slow rain of cartoon money: green slips of paper with dollar signs on them.">
            <a:extLst>
              <a:ext uri="{FF2B5EF4-FFF2-40B4-BE49-F238E27FC236}">
                <a16:creationId xmlns:a16="http://schemas.microsoft.com/office/drawing/2014/main" id="{3E4823F5-3527-6A3E-9670-B5742DB19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21" y="2570012"/>
            <a:ext cx="23812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E35EC071-C966-E332-4718-283705579624}"/>
              </a:ext>
            </a:extLst>
          </p:cNvPr>
          <p:cNvSpPr/>
          <p:nvPr/>
        </p:nvSpPr>
        <p:spPr>
          <a:xfrm rot="9521952">
            <a:off x="4388562" y="1638921"/>
            <a:ext cx="2000634" cy="913467"/>
          </a:xfrm>
          <a:prstGeom prst="curvedUp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rgbClr val="0081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ucida Sans"/>
              <a:cs typeface="Lucida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B4B65-3B5D-95FF-52D2-0DEC92D83398}"/>
              </a:ext>
            </a:extLst>
          </p:cNvPr>
          <p:cNvSpPr txBox="1"/>
          <p:nvPr/>
        </p:nvSpPr>
        <p:spPr>
          <a:xfrm>
            <a:off x="4834881" y="12203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Analytics</a:t>
            </a: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B2F183C6-15C4-96D6-792D-A97E8A689834}"/>
              </a:ext>
            </a:extLst>
          </p:cNvPr>
          <p:cNvSpPr/>
          <p:nvPr/>
        </p:nvSpPr>
        <p:spPr>
          <a:xfrm flipH="1">
            <a:off x="2288703" y="4384192"/>
            <a:ext cx="2510601" cy="917016"/>
          </a:xfrm>
          <a:prstGeom prst="curvedUpArrow">
            <a:avLst/>
          </a:prstGeom>
          <a:solidFill>
            <a:srgbClr val="00B0F0"/>
          </a:solidFill>
          <a:ln>
            <a:solidFill>
              <a:srgbClr val="0081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Lucida Sans"/>
              <a:cs typeface="Lucida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E4DF1-D9B1-2F86-B9EA-BD8339185123}"/>
              </a:ext>
            </a:extLst>
          </p:cNvPr>
          <p:cNvSpPr txBox="1"/>
          <p:nvPr/>
        </p:nvSpPr>
        <p:spPr>
          <a:xfrm>
            <a:off x="2990005" y="53230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7733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5616624" cy="410840"/>
          </a:xfrm>
        </p:spPr>
        <p:txBody>
          <a:bodyPr/>
          <a:lstStyle/>
          <a:p>
            <a:r>
              <a:rPr lang="en-GB" sz="2800" dirty="0"/>
              <a:t>Big Data Analytics: Objectives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4492BF-3EDA-8414-A6A2-1DA7F5D59905}"/>
              </a:ext>
            </a:extLst>
          </p:cNvPr>
          <p:cNvGrpSpPr/>
          <p:nvPr/>
        </p:nvGrpSpPr>
        <p:grpSpPr>
          <a:xfrm>
            <a:off x="560512" y="903746"/>
            <a:ext cx="9145014" cy="5153504"/>
            <a:chOff x="488505" y="622429"/>
            <a:chExt cx="9145014" cy="5153504"/>
          </a:xfrm>
        </p:grpSpPr>
        <p:pic>
          <p:nvPicPr>
            <p:cNvPr id="4" name="Picture 3" descr="A diagram of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94A74028-75B7-26B9-9AC0-B3CF8470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745" y="908720"/>
              <a:ext cx="4859273" cy="48672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1E50EB-C67D-811D-E154-973C8ACF9CDE}"/>
                </a:ext>
              </a:extLst>
            </p:cNvPr>
            <p:cNvSpPr txBox="1"/>
            <p:nvPr/>
          </p:nvSpPr>
          <p:spPr>
            <a:xfrm>
              <a:off x="3818241" y="622429"/>
              <a:ext cx="2520280" cy="646331"/>
            </a:xfrm>
            <a:prstGeom prst="rect">
              <a:avLst/>
            </a:prstGeom>
            <a:solidFill>
              <a:srgbClr val="96C5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Analysing user behaviour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C5430B-9D2A-30E7-AE8E-717603ABA668}"/>
                </a:ext>
              </a:extLst>
            </p:cNvPr>
            <p:cNvSpPr txBox="1"/>
            <p:nvPr/>
          </p:nvSpPr>
          <p:spPr>
            <a:xfrm>
              <a:off x="7185248" y="2695995"/>
              <a:ext cx="2448271" cy="646331"/>
            </a:xfrm>
            <a:prstGeom prst="rect">
              <a:avLst/>
            </a:prstGeom>
            <a:solidFill>
              <a:srgbClr val="96C5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Combining data from multiple sources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9CCDD2-98B6-C96D-D678-64E5755B0400}"/>
                </a:ext>
              </a:extLst>
            </p:cNvPr>
            <p:cNvSpPr txBox="1"/>
            <p:nvPr/>
          </p:nvSpPr>
          <p:spPr>
            <a:xfrm>
              <a:off x="6645371" y="4653133"/>
              <a:ext cx="2448271" cy="646331"/>
            </a:xfrm>
            <a:prstGeom prst="rect">
              <a:avLst/>
            </a:prstGeom>
            <a:solidFill>
              <a:srgbClr val="96C5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Improving service provision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608443-22BA-6359-FEDC-9DE8E131CA0E}"/>
                </a:ext>
              </a:extLst>
            </p:cNvPr>
            <p:cNvSpPr txBox="1"/>
            <p:nvPr/>
          </p:nvSpPr>
          <p:spPr>
            <a:xfrm>
              <a:off x="1027300" y="4653134"/>
              <a:ext cx="2448271" cy="646331"/>
            </a:xfrm>
            <a:prstGeom prst="rect">
              <a:avLst/>
            </a:prstGeom>
            <a:solidFill>
              <a:srgbClr val="96C5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Generating additional revenue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F1E07-14DD-FF2B-A8AC-6AC9B0408208}"/>
                </a:ext>
              </a:extLst>
            </p:cNvPr>
            <p:cNvSpPr txBox="1"/>
            <p:nvPr/>
          </p:nvSpPr>
          <p:spPr>
            <a:xfrm>
              <a:off x="488505" y="2687264"/>
              <a:ext cx="2448271" cy="646331"/>
            </a:xfrm>
            <a:prstGeom prst="rect">
              <a:avLst/>
            </a:prstGeom>
            <a:solidFill>
              <a:srgbClr val="96C5C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Reacting quicker to market trends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09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6254092" cy="410840"/>
          </a:xfrm>
        </p:spPr>
        <p:txBody>
          <a:bodyPr/>
          <a:lstStyle/>
          <a:p>
            <a:r>
              <a:rPr lang="en-GB" sz="2800" dirty="0"/>
              <a:t>Big Data Characteristics: 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4E846-C8F7-0A86-3AC9-32B5CF51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989" y="1262541"/>
            <a:ext cx="6192688" cy="4686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D840B-9B65-7E2C-33CD-24D76D514367}"/>
              </a:ext>
            </a:extLst>
          </p:cNvPr>
          <p:cNvSpPr txBox="1"/>
          <p:nvPr/>
        </p:nvSpPr>
        <p:spPr>
          <a:xfrm>
            <a:off x="7401272" y="5703059"/>
            <a:ext cx="19730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https://www.forbes.com/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7F6A5-A8EC-6675-1714-C6C8E5DA4C93}"/>
              </a:ext>
            </a:extLst>
          </p:cNvPr>
          <p:cNvSpPr txBox="1"/>
          <p:nvPr/>
        </p:nvSpPr>
        <p:spPr>
          <a:xfrm>
            <a:off x="15613" y="1262541"/>
            <a:ext cx="33843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Based on McKinsey Analytics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Nearly 50% of respondents indicated that Big Data and Analytics have transformed their sales and marketing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anose="020B0604020202020204" pitchFamily="34" charset="0"/>
                <a:cs typeface="Helvetica" panose="020B0604020202020204" pitchFamily="34" charset="0"/>
              </a:rPr>
              <a:t>Over 30% of respondents noted that R&amp;D has been transformed, particularly in High Tech and Basic Materials &amp; Energy sectors</a:t>
            </a:r>
          </a:p>
        </p:txBody>
      </p:sp>
    </p:spTree>
    <p:extLst>
      <p:ext uri="{BB962C8B-B14F-4D97-AF65-F5344CB8AC3E}">
        <p14:creationId xmlns:p14="http://schemas.microsoft.com/office/powerpoint/2010/main" val="292351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453-4D7B-47BF-AED4-27D56C3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17" y="2969"/>
            <a:ext cx="5400600" cy="780762"/>
          </a:xfrm>
        </p:spPr>
        <p:txBody>
          <a:bodyPr/>
          <a:lstStyle/>
          <a:p>
            <a:r>
              <a:rPr lang="en-GB" sz="3200" dirty="0"/>
              <a:t>Big Data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2B76-0D3D-4667-8BB1-AEF252C0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76F36-681D-536B-E450-91882A118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852" r="3443" b="8638"/>
          <a:stretch/>
        </p:blipFill>
        <p:spPr>
          <a:xfrm>
            <a:off x="200472" y="3284984"/>
            <a:ext cx="3960441" cy="2954684"/>
          </a:xfrm>
          <a:prstGeom prst="rect">
            <a:avLst/>
          </a:prstGeom>
        </p:spPr>
      </p:pic>
      <p:pic>
        <p:nvPicPr>
          <p:cNvPr id="1026" name="Picture 2" descr="Kitten Vector Art, Icons, and Graphics for Free Download">
            <a:extLst>
              <a:ext uri="{FF2B5EF4-FFF2-40B4-BE49-F238E27FC236}">
                <a16:creationId xmlns:a16="http://schemas.microsoft.com/office/drawing/2014/main" id="{0CA2D96E-5837-5AB6-3300-9A61DF99D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523" y="1052736"/>
            <a:ext cx="1507918" cy="23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E7DD38-3A4E-E236-8DA6-E2E51A13D62A}"/>
              </a:ext>
            </a:extLst>
          </p:cNvPr>
          <p:cNvSpPr txBox="1"/>
          <p:nvPr/>
        </p:nvSpPr>
        <p:spPr>
          <a:xfrm>
            <a:off x="3568680" y="1836910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lang="en-GB" sz="2800" u="sng" dirty="0">
                <a:solidFill>
                  <a:srgbClr val="EC711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en-GB" sz="2800" dirty="0">
                <a:latin typeface="Helvetica" panose="020B0604020202020204" pitchFamily="34" charset="0"/>
                <a:cs typeface="Helvetica" panose="020B0604020202020204" pitchFamily="34" charset="0"/>
              </a:rPr>
              <a:t> is bigger?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006A4-5FEA-C619-68BB-7F6D6368B102}"/>
              </a:ext>
            </a:extLst>
          </p:cNvPr>
          <p:cNvSpPr txBox="1"/>
          <p:nvPr/>
        </p:nvSpPr>
        <p:spPr>
          <a:xfrm>
            <a:off x="3969010" y="4189800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cs typeface="Helvetica" panose="020B0604020202020204" pitchFamily="34" charset="0"/>
              </a:rPr>
              <a:t>Which </a:t>
            </a:r>
            <a:r>
              <a:rPr lang="en-GB" sz="2800" u="sng" dirty="0">
                <a:solidFill>
                  <a:srgbClr val="EC711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</a:t>
            </a:r>
            <a:r>
              <a:rPr lang="en-GB" sz="2800" dirty="0">
                <a:latin typeface="Helvetica" panose="020B0604020202020204" pitchFamily="34" charset="0"/>
                <a:cs typeface="Helvetica" panose="020B0604020202020204" pitchFamily="34" charset="0"/>
              </a:rPr>
              <a:t> is bigger?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0D1805-9FC8-5CA2-20E3-B6DD0E688E0D}"/>
              </a:ext>
            </a:extLst>
          </p:cNvPr>
          <p:cNvSpPr txBox="1"/>
          <p:nvPr/>
        </p:nvSpPr>
        <p:spPr>
          <a:xfrm>
            <a:off x="4953000" y="297967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Helvetica" panose="020B0604020202020204" pitchFamily="34" charset="0"/>
                <a:cs typeface="Helvetica" panose="020B0604020202020204" pitchFamily="34" charset="0"/>
              </a:rPr>
              <a:t>Now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5C98C1-69C8-50CA-86DE-E22EA0C9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397" y="1592032"/>
            <a:ext cx="942031" cy="942031"/>
          </a:xfrm>
          <a:prstGeom prst="rect">
            <a:avLst/>
          </a:prstGeom>
        </p:spPr>
      </p:pic>
      <p:pic>
        <p:nvPicPr>
          <p:cNvPr id="18" name="Picture 2" descr="Kitten Vector Art, Icons, and Graphics for Free Download">
            <a:extLst>
              <a:ext uri="{FF2B5EF4-FFF2-40B4-BE49-F238E27FC236}">
                <a16:creationId xmlns:a16="http://schemas.microsoft.com/office/drawing/2014/main" id="{C6ED1E53-424E-0203-4AE3-CAB061ED8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8866" y="3429000"/>
            <a:ext cx="1480210" cy="22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0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6254092" cy="410840"/>
          </a:xfrm>
        </p:spPr>
        <p:txBody>
          <a:bodyPr/>
          <a:lstStyle/>
          <a:p>
            <a:r>
              <a:rPr lang="en-GB" sz="2800" dirty="0"/>
              <a:t>Big Data Characteristics: 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9F4C76-9993-6E16-2E0D-1FE4790C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2"/>
          <a:stretch/>
        </p:blipFill>
        <p:spPr bwMode="auto">
          <a:xfrm>
            <a:off x="942634" y="908720"/>
            <a:ext cx="806775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B585D-0ACB-F755-5850-D2245569DE9E}"/>
              </a:ext>
            </a:extLst>
          </p:cNvPr>
          <p:cNvSpPr txBox="1"/>
          <p:nvPr/>
        </p:nvSpPr>
        <p:spPr>
          <a:xfrm>
            <a:off x="2576736" y="5445224"/>
            <a:ext cx="601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Market Size Revenue Forecast Worldwide from 2011 to 2027</a:t>
            </a:r>
          </a:p>
        </p:txBody>
      </p:sp>
    </p:spTree>
    <p:extLst>
      <p:ext uri="{BB962C8B-B14F-4D97-AF65-F5344CB8AC3E}">
        <p14:creationId xmlns:p14="http://schemas.microsoft.com/office/powerpoint/2010/main" val="232432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28" y="260648"/>
            <a:ext cx="6254092" cy="410840"/>
          </a:xfrm>
        </p:spPr>
        <p:txBody>
          <a:bodyPr/>
          <a:lstStyle/>
          <a:p>
            <a:r>
              <a:rPr lang="en-GB" sz="2800" dirty="0"/>
              <a:t>Big Data Characteristics: 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B585D-0ACB-F755-5850-D2245569DE9E}"/>
              </a:ext>
            </a:extLst>
          </p:cNvPr>
          <p:cNvSpPr txBox="1"/>
          <p:nvPr/>
        </p:nvSpPr>
        <p:spPr>
          <a:xfrm>
            <a:off x="2360712" y="5641940"/>
            <a:ext cx="6010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Revenue Worldwide from 2016 to 2027, by major sectors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1872CF-9818-DAB5-63FE-00B4AB31D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1" r="-2579"/>
          <a:stretch/>
        </p:blipFill>
        <p:spPr bwMode="auto">
          <a:xfrm>
            <a:off x="953789" y="953844"/>
            <a:ext cx="8103667" cy="468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77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793" y="155575"/>
            <a:ext cx="6768752" cy="410840"/>
          </a:xfrm>
        </p:spPr>
        <p:txBody>
          <a:bodyPr/>
          <a:lstStyle/>
          <a:p>
            <a:r>
              <a:rPr lang="en-GB" sz="2600" dirty="0"/>
              <a:t>Big Data Characteristics: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4098" name="Picture 2" descr="Must-Know: What are common data quality issues for Big Data and how to  handle them? - KDnuggets">
            <a:extLst>
              <a:ext uri="{FF2B5EF4-FFF2-40B4-BE49-F238E27FC236}">
                <a16:creationId xmlns:a16="http://schemas.microsoft.com/office/drawing/2014/main" id="{0F334A9C-70F5-8BC0-D3D4-04B515E3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075593"/>
            <a:ext cx="9108039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2AB5C-9A91-2C91-204A-99B0B4FD7DD3}"/>
              </a:ext>
            </a:extLst>
          </p:cNvPr>
          <p:cNvSpPr txBox="1"/>
          <p:nvPr/>
        </p:nvSpPr>
        <p:spPr>
          <a:xfrm>
            <a:off x="7113240" y="5705010"/>
            <a:ext cx="33123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Source: https://informationcatalyst.com/</a:t>
            </a:r>
          </a:p>
        </p:txBody>
      </p:sp>
    </p:spTree>
    <p:extLst>
      <p:ext uri="{BB962C8B-B14F-4D97-AF65-F5344CB8AC3E}">
        <p14:creationId xmlns:p14="http://schemas.microsoft.com/office/powerpoint/2010/main" val="413299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864" y="204602"/>
            <a:ext cx="6768752" cy="410840"/>
          </a:xfrm>
        </p:spPr>
        <p:txBody>
          <a:bodyPr/>
          <a:lstStyle/>
          <a:p>
            <a:r>
              <a:rPr lang="en-GB" sz="3200" dirty="0"/>
              <a:t>Processing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3B7D1C6C-C843-3ED4-D843-85FCA0527A96}"/>
              </a:ext>
            </a:extLst>
          </p:cNvPr>
          <p:cNvSpPr txBox="1"/>
          <p:nvPr/>
        </p:nvSpPr>
        <p:spPr>
          <a:xfrm>
            <a:off x="407368" y="908720"/>
            <a:ext cx="9226152" cy="5388397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355599" indent="-342900">
              <a:spcBef>
                <a:spcPts val="100"/>
              </a:spcBef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4919" algn="l"/>
                <a:tab pos="355554" algn="l"/>
              </a:tabLst>
            </a:pPr>
            <a:r>
              <a:rPr sz="2400" spc="-5" dirty="0">
                <a:solidFill>
                  <a:srgbClr val="6666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OLTP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: Online Transaction Processing</a:t>
            </a:r>
            <a:r>
              <a:rPr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(DBMSs)</a:t>
            </a:r>
            <a:endParaRPr lang="en-GB" sz="2400" spc="-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699">
              <a:spcBef>
                <a:spcPts val="100"/>
              </a:spcBef>
              <a:buClr>
                <a:srgbClr val="00007C"/>
              </a:buClr>
              <a:buSzPct val="75000"/>
              <a:tabLst>
                <a:tab pos="354919" algn="l"/>
                <a:tab pos="355554" algn="l"/>
              </a:tabLst>
            </a:pPr>
            <a:endParaRPr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spcBef>
                <a:spcPts val="5"/>
              </a:spcBef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  <a:r>
              <a:rPr sz="2008"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applications</a:t>
            </a:r>
          </a:p>
          <a:p>
            <a:pPr marL="756186" lvl="1" indent="-286348">
              <a:lnSpc>
                <a:spcPts val="2400"/>
              </a:lnSpc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spc="-5" dirty="0">
                <a:latin typeface="Helvetica" panose="020B0604020202020204" pitchFamily="34" charset="0"/>
                <a:cs typeface="Helvetica" panose="020B0604020202020204" pitchFamily="34" charset="0"/>
              </a:rPr>
              <a:t>Storing,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querying, multiuser</a:t>
            </a:r>
            <a:r>
              <a:rPr sz="2008" spc="-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access</a:t>
            </a:r>
            <a:endParaRPr lang="en-GB" sz="200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lnSpc>
                <a:spcPts val="2400"/>
              </a:lnSpc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endParaRPr sz="200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5599" indent="-342900">
              <a:lnSpc>
                <a:spcPts val="2879"/>
              </a:lnSpc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4919" algn="l"/>
                <a:tab pos="355554" algn="l"/>
              </a:tabLst>
            </a:pPr>
            <a:r>
              <a:rPr sz="2400" spc="-5" dirty="0">
                <a:solidFill>
                  <a:srgbClr val="6666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OLAP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: Online Analytical Processing (Data</a:t>
            </a:r>
            <a:r>
              <a:rPr sz="2400" spc="1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Warehousing)</a:t>
            </a:r>
            <a:endParaRPr lang="en-GB" sz="2400" spc="-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699">
              <a:lnSpc>
                <a:spcPts val="2879"/>
              </a:lnSpc>
              <a:buClr>
                <a:srgbClr val="00007C"/>
              </a:buClr>
              <a:buSzPct val="75000"/>
              <a:tabLst>
                <a:tab pos="354919" algn="l"/>
                <a:tab pos="355554" algn="l"/>
              </a:tabLst>
            </a:pPr>
            <a:endParaRPr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spcBef>
                <a:spcPts val="5"/>
              </a:spcBef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Answer multi-dimensional analytical</a:t>
            </a:r>
            <a:r>
              <a:rPr sz="2008" spc="-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queries</a:t>
            </a:r>
          </a:p>
          <a:p>
            <a:pPr marL="756186" lvl="1" indent="-286348">
              <a:lnSpc>
                <a:spcPts val="2400"/>
              </a:lnSpc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Financial/marketing </a:t>
            </a:r>
            <a:r>
              <a:rPr sz="2008" spc="-5" dirty="0">
                <a:latin typeface="Helvetica" panose="020B0604020202020204" pitchFamily="34" charset="0"/>
                <a:cs typeface="Helvetica" panose="020B0604020202020204" pitchFamily="34" charset="0"/>
              </a:rPr>
              <a:t>reporting, budgeting,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forecasting,</a:t>
            </a:r>
            <a:r>
              <a:rPr sz="2008" spc="-1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  <a:endParaRPr lang="en-GB" sz="200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lnSpc>
                <a:spcPts val="2400"/>
              </a:lnSpc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endParaRPr sz="2008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5599" marR="1172692" indent="-342900">
              <a:lnSpc>
                <a:spcPts val="2300"/>
              </a:lnSpc>
              <a:spcBef>
                <a:spcPts val="560"/>
              </a:spcBef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4919" algn="l"/>
                <a:tab pos="355554" algn="l"/>
              </a:tabLst>
            </a:pPr>
            <a:r>
              <a:rPr sz="2400" spc="-5" dirty="0">
                <a:solidFill>
                  <a:srgbClr val="6666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RTAP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: Real-Time Analytic Processing (Big Data  Architecture </a:t>
            </a:r>
            <a:r>
              <a:rPr sz="2400" dirty="0">
                <a:latin typeface="Helvetica" panose="020B0604020202020204" pitchFamily="34" charset="0"/>
                <a:cs typeface="Helvetica" panose="020B0604020202020204" pitchFamily="34" charset="0"/>
              </a:rPr>
              <a:t>&amp; 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Technology)</a:t>
            </a:r>
            <a:endParaRPr lang="en-GB" sz="2400" spc="-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699" marR="1172692">
              <a:lnSpc>
                <a:spcPts val="2300"/>
              </a:lnSpc>
              <a:spcBef>
                <a:spcPts val="560"/>
              </a:spcBef>
              <a:buClr>
                <a:srgbClr val="00007C"/>
              </a:buClr>
              <a:buSzPct val="75000"/>
              <a:tabLst>
                <a:tab pos="354919" algn="l"/>
                <a:tab pos="355554" algn="l"/>
              </a:tabLst>
            </a:pPr>
            <a:endParaRPr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spcBef>
                <a:spcPts val="30"/>
              </a:spcBef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Data gathered &amp; processed in a</a:t>
            </a:r>
            <a:r>
              <a:rPr sz="2008" spc="-1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real-time</a:t>
            </a:r>
          </a:p>
          <a:p>
            <a:pPr marL="1155549" lvl="2" indent="-228570">
              <a:lnSpc>
                <a:spcPts val="2155"/>
              </a:lnSpc>
              <a:spcBef>
                <a:spcPts val="5"/>
              </a:spcBef>
              <a:buClr>
                <a:srgbClr val="00007C"/>
              </a:buClr>
              <a:buSzPct val="63888"/>
              <a:buFont typeface="Wingdings"/>
              <a:buChar char=""/>
              <a:tabLst>
                <a:tab pos="1156184" algn="l"/>
              </a:tabLst>
            </a:pPr>
            <a:r>
              <a:rPr sz="1812" spc="-5" dirty="0">
                <a:latin typeface="Helvetica" panose="020B0604020202020204" pitchFamily="34" charset="0"/>
                <a:cs typeface="Helvetica" panose="020B0604020202020204" pitchFamily="34" charset="0"/>
              </a:rPr>
              <a:t>Streaming</a:t>
            </a:r>
            <a:r>
              <a:rPr sz="181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812" spc="-5" dirty="0">
                <a:latin typeface="Helvetica" panose="020B0604020202020204" pitchFamily="34" charset="0"/>
                <a:cs typeface="Helvetica" panose="020B0604020202020204" pitchFamily="34" charset="0"/>
              </a:rPr>
              <a:t>fashion</a:t>
            </a:r>
            <a:endParaRPr sz="1812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56186" lvl="1" indent="-286348">
              <a:lnSpc>
                <a:spcPts val="2395"/>
              </a:lnSpc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Real-time data queried and presented in an online</a:t>
            </a:r>
            <a:r>
              <a:rPr sz="2008" spc="-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fashion</a:t>
            </a:r>
          </a:p>
          <a:p>
            <a:pPr marL="756186" lvl="1" indent="-286348">
              <a:buClr>
                <a:srgbClr val="9999CC"/>
              </a:buClr>
              <a:buSzPct val="80000"/>
              <a:buFont typeface="Wingdings"/>
              <a:buChar char=""/>
              <a:tabLst>
                <a:tab pos="756821" algn="l"/>
              </a:tabLst>
            </a:pP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Real-time and history data combined and mined</a:t>
            </a:r>
            <a:r>
              <a:rPr sz="2008" spc="-1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008" dirty="0">
                <a:latin typeface="Helvetica" panose="020B0604020202020204" pitchFamily="34" charset="0"/>
                <a:cs typeface="Helvetica" panose="020B0604020202020204" pitchFamily="34" charset="0"/>
              </a:rPr>
              <a:t>interactively</a:t>
            </a:r>
          </a:p>
        </p:txBody>
      </p:sp>
    </p:spTree>
    <p:extLst>
      <p:ext uri="{BB962C8B-B14F-4D97-AF65-F5344CB8AC3E}">
        <p14:creationId xmlns:p14="http://schemas.microsoft.com/office/powerpoint/2010/main" val="52299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2" y="155575"/>
            <a:ext cx="6768752" cy="410840"/>
          </a:xfrm>
        </p:spPr>
        <p:txBody>
          <a:bodyPr/>
          <a:lstStyle/>
          <a:p>
            <a:r>
              <a:rPr lang="en-GB" sz="2600" dirty="0"/>
              <a:t>Data Generation and Consumption Model has Changed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BCB6-5AC8-46A7-EC4F-B4EBFDE04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1" y="945217"/>
            <a:ext cx="8938120" cy="6914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Model of Generating/Consuming Data has Changed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964CA-8119-F5F4-7A61-B92F64F7556C}"/>
              </a:ext>
            </a:extLst>
          </p:cNvPr>
          <p:cNvSpPr txBox="1"/>
          <p:nvPr/>
        </p:nvSpPr>
        <p:spPr>
          <a:xfrm>
            <a:off x="579272" y="1385016"/>
            <a:ext cx="8306277" cy="75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5" b="1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Old Model: </a:t>
            </a:r>
            <a:r>
              <a:rPr lang="en-US" sz="2155" dirty="0">
                <a:latin typeface="Helvetica" panose="020B0604020202020204" pitchFamily="34" charset="0"/>
                <a:cs typeface="Helvetica" panose="020B0604020202020204" pitchFamily="34" charset="0"/>
              </a:rPr>
              <a:t>Few companies are generating data, all others are consuming data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7302C1-25AA-2D19-FD52-A3A033F2B33B}"/>
              </a:ext>
            </a:extLst>
          </p:cNvPr>
          <p:cNvGrpSpPr/>
          <p:nvPr/>
        </p:nvGrpSpPr>
        <p:grpSpPr>
          <a:xfrm>
            <a:off x="1877558" y="2299459"/>
            <a:ext cx="6150884" cy="1185311"/>
            <a:chOff x="1889332" y="2837736"/>
            <a:chExt cx="6150884" cy="1185311"/>
          </a:xfrm>
        </p:grpSpPr>
        <p:pic>
          <p:nvPicPr>
            <p:cNvPr id="7" name="Picture 6" descr="Screen shot 2013-01-13 at 5.46.48 PM.png">
              <a:extLst>
                <a:ext uri="{FF2B5EF4-FFF2-40B4-BE49-F238E27FC236}">
                  <a16:creationId xmlns:a16="http://schemas.microsoft.com/office/drawing/2014/main" id="{D233E6B3-F815-85B9-F2FF-5D78E3F0E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332" y="2857026"/>
              <a:ext cx="1243743" cy="11596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68717B-789A-241F-CC69-D38225CB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0416" y="2837736"/>
              <a:ext cx="1179824" cy="11789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8D5195-E3E3-1206-F95C-303993F5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8887" y="2856261"/>
              <a:ext cx="1571329" cy="1166786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CD437044-CF5E-E46F-46E8-E61DBF35352E}"/>
                </a:ext>
              </a:extLst>
            </p:cNvPr>
            <p:cNvSpPr/>
            <p:nvPr/>
          </p:nvSpPr>
          <p:spPr>
            <a:xfrm>
              <a:off x="4408346" y="3063648"/>
              <a:ext cx="1768512" cy="4866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21A722-C945-EA50-62BB-753B706BD052}"/>
              </a:ext>
            </a:extLst>
          </p:cNvPr>
          <p:cNvGrpSpPr/>
          <p:nvPr/>
        </p:nvGrpSpPr>
        <p:grpSpPr>
          <a:xfrm>
            <a:off x="742192" y="3812990"/>
            <a:ext cx="8938119" cy="1878930"/>
            <a:chOff x="-550813" y="4113059"/>
            <a:chExt cx="8938372" cy="1878983"/>
          </a:xfrm>
        </p:grpSpPr>
        <p:pic>
          <p:nvPicPr>
            <p:cNvPr id="14" name="Picture 13" descr="Screen shot 2013-01-13 at 5.50.25 PM.png">
              <a:extLst>
                <a:ext uri="{FF2B5EF4-FFF2-40B4-BE49-F238E27FC236}">
                  <a16:creationId xmlns:a16="http://schemas.microsoft.com/office/drawing/2014/main" id="{E2000D08-AEEB-11D0-2D49-8016EDC7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59"/>
              <a:ext cx="1317519" cy="95928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52F85D-9BF2-49BA-7DB0-8C3583E78D78}"/>
                </a:ext>
              </a:extLst>
            </p:cNvPr>
            <p:cNvSpPr/>
            <p:nvPr/>
          </p:nvSpPr>
          <p:spPr>
            <a:xfrm>
              <a:off x="-550813" y="4113059"/>
              <a:ext cx="8938372" cy="400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New Model: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all of us are generating data, and all of us are consuming data </a:t>
              </a:r>
            </a:p>
          </p:txBody>
        </p:sp>
        <p:sp>
          <p:nvSpPr>
            <p:cNvPr id="16" name="Right Arrow 11">
              <a:extLst>
                <a:ext uri="{FF2B5EF4-FFF2-40B4-BE49-F238E27FC236}">
                  <a16:creationId xmlns:a16="http://schemas.microsoft.com/office/drawing/2014/main" id="{DB16D489-E0AB-C10D-9917-05911EE875F1}"/>
                </a:ext>
              </a:extLst>
            </p:cNvPr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25ED0A-E1ED-CCF4-ED9B-F2B3EEE1B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8531" y="4733910"/>
              <a:ext cx="1623940" cy="1258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3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2" y="155575"/>
            <a:ext cx="6768752" cy="410840"/>
          </a:xfrm>
        </p:spPr>
        <p:txBody>
          <a:bodyPr/>
          <a:lstStyle/>
          <a:p>
            <a:r>
              <a:rPr lang="en-GB" sz="2600" dirty="0"/>
              <a:t>Real-Time Analytics/Decision Requirement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A702FC-A5BB-8C5A-625F-32EEAD93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85" y="1628800"/>
            <a:ext cx="2476430" cy="2476430"/>
          </a:xfrm>
          <a:prstGeom prst="rect">
            <a:avLst/>
          </a:prstGeom>
        </p:spPr>
      </p:pic>
      <p:sp>
        <p:nvSpPr>
          <p:cNvPr id="19" name="Cloud 18">
            <a:extLst>
              <a:ext uri="{FF2B5EF4-FFF2-40B4-BE49-F238E27FC236}">
                <a16:creationId xmlns:a16="http://schemas.microsoft.com/office/drawing/2014/main" id="{95969E00-A64A-AF8F-0A9D-1734E97E07C0}"/>
              </a:ext>
            </a:extLst>
          </p:cNvPr>
          <p:cNvSpPr/>
          <p:nvPr/>
        </p:nvSpPr>
        <p:spPr>
          <a:xfrm>
            <a:off x="2165429" y="1197014"/>
            <a:ext cx="2222437" cy="1790649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105EB897-1727-921F-8184-6DBCA69A58DA}"/>
              </a:ext>
            </a:extLst>
          </p:cNvPr>
          <p:cNvSpPr/>
          <p:nvPr/>
        </p:nvSpPr>
        <p:spPr>
          <a:xfrm>
            <a:off x="5576340" y="988773"/>
            <a:ext cx="2476430" cy="197676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5309E542-6098-BE82-27DA-58FFEA69D3EC}"/>
              </a:ext>
            </a:extLst>
          </p:cNvPr>
          <p:cNvSpPr/>
          <p:nvPr/>
        </p:nvSpPr>
        <p:spPr>
          <a:xfrm>
            <a:off x="6343611" y="3020252"/>
            <a:ext cx="2222437" cy="1790649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BAD1AA-6EA4-B7DE-E091-1113A6BDB9E8}"/>
              </a:ext>
            </a:extLst>
          </p:cNvPr>
          <p:cNvSpPr txBox="1"/>
          <p:nvPr/>
        </p:nvSpPr>
        <p:spPr>
          <a:xfrm>
            <a:off x="4178795" y="3356791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2E0E622-9C7E-1878-BD98-EB84E04F35FE}"/>
              </a:ext>
            </a:extLst>
          </p:cNvPr>
          <p:cNvSpPr/>
          <p:nvPr/>
        </p:nvSpPr>
        <p:spPr>
          <a:xfrm>
            <a:off x="4573066" y="1891598"/>
            <a:ext cx="850878" cy="601197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86E47D-A1F2-0A0E-96F7-525F4AF980FD}"/>
              </a:ext>
            </a:extLst>
          </p:cNvPr>
          <p:cNvSpPr txBox="1"/>
          <p:nvPr/>
        </p:nvSpPr>
        <p:spPr>
          <a:xfrm>
            <a:off x="4604436" y="1971331"/>
            <a:ext cx="7553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Influence</a:t>
            </a:r>
          </a:p>
          <a:p>
            <a:pPr algn="ctr"/>
            <a:r>
              <a:rPr lang="en-US" sz="1050" b="1" dirty="0" err="1"/>
              <a:t>Behaviour</a:t>
            </a:r>
            <a:endParaRPr lang="en-US" sz="1050" b="1" dirty="0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90EF1146-8580-046D-7E40-FEEF393DADC0}"/>
              </a:ext>
            </a:extLst>
          </p:cNvPr>
          <p:cNvSpPr/>
          <p:nvPr/>
        </p:nvSpPr>
        <p:spPr>
          <a:xfrm>
            <a:off x="3841782" y="4253039"/>
            <a:ext cx="2222437" cy="1790649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90B06-FFEB-83B1-EC1D-C8746D077EE8}"/>
              </a:ext>
            </a:extLst>
          </p:cNvPr>
          <p:cNvSpPr txBox="1"/>
          <p:nvPr/>
        </p:nvSpPr>
        <p:spPr>
          <a:xfrm>
            <a:off x="2164847" y="1489104"/>
            <a:ext cx="21226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Product </a:t>
            </a:r>
          </a:p>
          <a:p>
            <a:pPr algn="ctr"/>
            <a:r>
              <a:rPr lang="en-US" sz="1600" b="1" dirty="0"/>
              <a:t>Recommendations </a:t>
            </a:r>
          </a:p>
          <a:p>
            <a:pPr algn="ctr"/>
            <a:r>
              <a:rPr lang="en-US" sz="1600" b="1" dirty="0"/>
              <a:t>that are </a:t>
            </a:r>
            <a:r>
              <a:rPr lang="en-US" sz="1600" b="1" i="1" u="sng" dirty="0"/>
              <a:t>Relevant</a:t>
            </a:r>
            <a:r>
              <a:rPr lang="en-US" sz="1600" b="1" dirty="0"/>
              <a:t> </a:t>
            </a:r>
          </a:p>
          <a:p>
            <a:pPr algn="ctr"/>
            <a:r>
              <a:rPr lang="en-US" sz="1600" b="1" dirty="0"/>
              <a:t>&amp; </a:t>
            </a:r>
            <a:r>
              <a:rPr lang="en-US" sz="1600" b="1" i="1" u="sng" dirty="0"/>
              <a:t>Compelling</a:t>
            </a:r>
            <a:r>
              <a:rPr lang="en-US" sz="1600" b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A43B29-C229-9DBD-60F5-482C66B85C91}"/>
              </a:ext>
            </a:extLst>
          </p:cNvPr>
          <p:cNvSpPr txBox="1"/>
          <p:nvPr/>
        </p:nvSpPr>
        <p:spPr>
          <a:xfrm>
            <a:off x="6502697" y="3197722"/>
            <a:ext cx="1954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Friend Invitations </a:t>
            </a:r>
          </a:p>
          <a:p>
            <a:pPr algn="ctr"/>
            <a:r>
              <a:rPr lang="en-US" sz="1600" b="1" dirty="0"/>
              <a:t>to join a </a:t>
            </a:r>
          </a:p>
          <a:p>
            <a:pPr algn="ctr"/>
            <a:r>
              <a:rPr lang="en-US" sz="1600" b="1" dirty="0"/>
              <a:t>Game or Activity</a:t>
            </a:r>
          </a:p>
          <a:p>
            <a:pPr algn="ctr"/>
            <a:r>
              <a:rPr lang="en-US" sz="1600" b="1" dirty="0"/>
              <a:t>that expands</a:t>
            </a:r>
          </a:p>
          <a:p>
            <a:pPr algn="ctr"/>
            <a:r>
              <a:rPr lang="en-US" sz="1600" b="1" dirty="0"/>
              <a:t>business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8F0F6-872D-481A-FD60-03859CB716C3}"/>
              </a:ext>
            </a:extLst>
          </p:cNvPr>
          <p:cNvSpPr txBox="1"/>
          <p:nvPr/>
        </p:nvSpPr>
        <p:spPr>
          <a:xfrm>
            <a:off x="3954443" y="4684993"/>
            <a:ext cx="20345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Preventing Fraud  </a:t>
            </a:r>
          </a:p>
          <a:p>
            <a:pPr algn="ctr"/>
            <a:r>
              <a:rPr lang="en-US" sz="1600" b="1" dirty="0"/>
              <a:t> as it is </a:t>
            </a:r>
            <a:r>
              <a:rPr lang="en-US" sz="1600" b="1" i="1" u="sng" dirty="0"/>
              <a:t>Occurring </a:t>
            </a:r>
          </a:p>
          <a:p>
            <a:pPr algn="ctr"/>
            <a:r>
              <a:rPr lang="en-US" sz="1600" b="1" dirty="0"/>
              <a:t>&amp; preventing more</a:t>
            </a:r>
          </a:p>
          <a:p>
            <a:pPr algn="ctr"/>
            <a:r>
              <a:rPr lang="en-US" sz="1600" b="1" dirty="0"/>
              <a:t>proactively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9D4741-52E4-0659-3E11-3F4B12C7841C}"/>
              </a:ext>
            </a:extLst>
          </p:cNvPr>
          <p:cNvSpPr txBox="1"/>
          <p:nvPr/>
        </p:nvSpPr>
        <p:spPr>
          <a:xfrm>
            <a:off x="5449981" y="1521177"/>
            <a:ext cx="272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Learning why Customers </a:t>
            </a:r>
          </a:p>
          <a:p>
            <a:pPr algn="ctr"/>
            <a:r>
              <a:rPr lang="en-US" sz="1600" b="1" dirty="0"/>
              <a:t>Switch to competitors</a:t>
            </a:r>
          </a:p>
          <a:p>
            <a:pPr algn="ctr"/>
            <a:r>
              <a:rPr lang="en-US" sz="1600" b="1" dirty="0"/>
              <a:t> and their offers; in</a:t>
            </a:r>
          </a:p>
          <a:p>
            <a:pPr algn="ctr"/>
            <a:r>
              <a:rPr lang="en-US" sz="1600" b="1" dirty="0"/>
              <a:t> time to Counter 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862265E4-57D0-BADB-E5D7-3392E42F47FC}"/>
              </a:ext>
            </a:extLst>
          </p:cNvPr>
          <p:cNvSpPr/>
          <p:nvPr/>
        </p:nvSpPr>
        <p:spPr>
          <a:xfrm>
            <a:off x="1365352" y="3335511"/>
            <a:ext cx="2222437" cy="1790649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61ED7D-7AF9-5CA7-9150-56E3357357C9}"/>
              </a:ext>
            </a:extLst>
          </p:cNvPr>
          <p:cNvSpPr txBox="1"/>
          <p:nvPr/>
        </p:nvSpPr>
        <p:spPr>
          <a:xfrm>
            <a:off x="1501270" y="3527566"/>
            <a:ext cx="1988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Improving the</a:t>
            </a:r>
          </a:p>
          <a:p>
            <a:pPr algn="ctr"/>
            <a:r>
              <a:rPr lang="en-US" sz="1600" b="1" dirty="0"/>
              <a:t>Marketing </a:t>
            </a:r>
          </a:p>
          <a:p>
            <a:pPr algn="ctr"/>
            <a:r>
              <a:rPr lang="en-US" sz="1600" b="1" dirty="0"/>
              <a:t>Effectiveness of a </a:t>
            </a:r>
          </a:p>
          <a:p>
            <a:pPr algn="ctr"/>
            <a:r>
              <a:rPr lang="en-US" sz="1600" b="1" dirty="0"/>
              <a:t>Promotion while it</a:t>
            </a:r>
          </a:p>
          <a:p>
            <a:pPr algn="ctr"/>
            <a:r>
              <a:rPr lang="en-US" sz="1600" b="1" dirty="0"/>
              <a:t>is still in Play  </a:t>
            </a:r>
          </a:p>
        </p:txBody>
      </p:sp>
    </p:spTree>
    <p:extLst>
      <p:ext uri="{BB962C8B-B14F-4D97-AF65-F5344CB8AC3E}">
        <p14:creationId xmlns:p14="http://schemas.microsoft.com/office/powerpoint/2010/main" val="104787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2" y="155575"/>
            <a:ext cx="6768752" cy="410840"/>
          </a:xfrm>
        </p:spPr>
        <p:txBody>
          <a:bodyPr/>
          <a:lstStyle/>
          <a:p>
            <a:r>
              <a:rPr lang="en-GB" sz="2600" dirty="0"/>
              <a:t>Real-time/Fast Data Processing Requirement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63B0-382C-B09A-DBAC-645AD8C7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58" y="5012564"/>
            <a:ext cx="8970817" cy="16656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The progress and innovation is no longer delayed by the ability to collect data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But, by the ability to manage, </a:t>
            </a:r>
            <a:r>
              <a:rPr lang="en-US" sz="2100" dirty="0" err="1">
                <a:latin typeface="Helvetica" panose="020B0604020202020204" pitchFamily="34" charset="0"/>
                <a:cs typeface="Helvetica" panose="020B0604020202020204" pitchFamily="34" charset="0"/>
              </a:rPr>
              <a:t>analyse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, summarize, </a:t>
            </a:r>
            <a:r>
              <a:rPr lang="en-US" sz="2100" dirty="0" err="1">
                <a:latin typeface="Helvetica" panose="020B0604020202020204" pitchFamily="34" charset="0"/>
                <a:cs typeface="Helvetica" panose="020B0604020202020204" pitchFamily="34" charset="0"/>
              </a:rPr>
              <a:t>visualise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, and discover knowledge from the collected data in a timely manner and in a scalable fashion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6476A4-C1C1-5A5D-1F34-055DEC950046}"/>
              </a:ext>
            </a:extLst>
          </p:cNvPr>
          <p:cNvGrpSpPr/>
          <p:nvPr/>
        </p:nvGrpSpPr>
        <p:grpSpPr>
          <a:xfrm>
            <a:off x="424384" y="1380562"/>
            <a:ext cx="2690888" cy="2844491"/>
            <a:chOff x="320662" y="1544849"/>
            <a:chExt cx="2690964" cy="2844571"/>
          </a:xfrm>
        </p:grpSpPr>
        <p:pic>
          <p:nvPicPr>
            <p:cNvPr id="5" name="Picture 4" descr="Screen shot 2013-01-13 at 5.24.36 PM.png">
              <a:extLst>
                <a:ext uri="{FF2B5EF4-FFF2-40B4-BE49-F238E27FC236}">
                  <a16:creationId xmlns:a16="http://schemas.microsoft.com/office/drawing/2014/main" id="{4BAEACAA-43F0-95D9-084D-987F1A72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20" y="1544849"/>
              <a:ext cx="1092761" cy="18069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FFB24-2458-D20B-8EF8-0EBE3162D027}"/>
                </a:ext>
              </a:extLst>
            </p:cNvPr>
            <p:cNvSpPr txBox="1"/>
            <p:nvPr/>
          </p:nvSpPr>
          <p:spPr>
            <a:xfrm>
              <a:off x="320662" y="3312172"/>
              <a:ext cx="2690964" cy="1077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/>
                <a:t>(all of us are generating data)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B396CF0-19E1-B39C-D6F6-CD92EE5086E8}"/>
              </a:ext>
            </a:extLst>
          </p:cNvPr>
          <p:cNvGrpSpPr/>
          <p:nvPr/>
        </p:nvGrpSpPr>
        <p:grpSpPr>
          <a:xfrm>
            <a:off x="3399045" y="1267934"/>
            <a:ext cx="2925663" cy="2266441"/>
            <a:chOff x="3047431" y="1677257"/>
            <a:chExt cx="2925747" cy="22665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B951F7-82C7-475A-065F-ACF36442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1CAB8C-7923-ACD6-AC8C-FA1E3B1C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23BADF-C0C0-5CBD-7447-B14315CA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B022C3-0080-4D81-C0C2-D1E975E1F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421A423-8815-A3A9-7D9E-AE2BB8420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7658" y="2540220"/>
              <a:ext cx="1149067" cy="747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FA8AA9-7FCF-9F9B-00CF-6744DD48683A}"/>
                </a:ext>
              </a:extLst>
            </p:cNvPr>
            <p:cNvSpPr txBox="1"/>
            <p:nvPr/>
          </p:nvSpPr>
          <p:spPr>
            <a:xfrm>
              <a:off x="3289353" y="3358970"/>
              <a:ext cx="2683825" cy="584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/>
                <a:t>(collecting all sorts of data)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DA8D69-3EA9-F680-F97C-C8CE3B819211}"/>
              </a:ext>
            </a:extLst>
          </p:cNvPr>
          <p:cNvGrpSpPr/>
          <p:nvPr/>
        </p:nvGrpSpPr>
        <p:grpSpPr>
          <a:xfrm>
            <a:off x="7116122" y="959654"/>
            <a:ext cx="2619980" cy="1761909"/>
            <a:chOff x="6128528" y="1206873"/>
            <a:chExt cx="2997757" cy="176196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7D6497-3E0D-33FE-2BC5-F19DCA637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5577" y="1225003"/>
              <a:ext cx="797063" cy="79706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C1BC54A-3BFC-F109-C945-E9B85128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31956" y="1206873"/>
              <a:ext cx="877460" cy="79566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3B4E82-B4BF-A757-08F6-E9011E684A32}"/>
                </a:ext>
              </a:extLst>
            </p:cNvPr>
            <p:cNvSpPr txBox="1"/>
            <p:nvPr/>
          </p:nvSpPr>
          <p:spPr>
            <a:xfrm>
              <a:off x="6128528" y="2137812"/>
              <a:ext cx="2997757" cy="83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/>
                <a:t>(tracking all objects all the time)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A68F76-CE87-F034-0A7B-CC5384D98268}"/>
              </a:ext>
            </a:extLst>
          </p:cNvPr>
          <p:cNvGrpSpPr/>
          <p:nvPr/>
        </p:nvGrpSpPr>
        <p:grpSpPr>
          <a:xfrm>
            <a:off x="6763732" y="3358630"/>
            <a:ext cx="3878342" cy="1570478"/>
            <a:chOff x="5859696" y="3469326"/>
            <a:chExt cx="3699489" cy="102506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C94D145-8423-073F-785D-3290DFDDA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A1A9FE9-B20B-2536-885B-66E2172D3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5F67917-E938-039D-F841-4ADAEE00E2F1}"/>
                </a:ext>
              </a:extLst>
            </p:cNvPr>
            <p:cNvSpPr txBox="1"/>
            <p:nvPr/>
          </p:nvSpPr>
          <p:spPr>
            <a:xfrm>
              <a:off x="5859696" y="4112703"/>
              <a:ext cx="3699489" cy="381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/>
                <a:t>(measuring all kinds of data)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7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5BEF-AF5D-4BC6-9222-22ABDAC7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DE415C-F3CC-4D2E-B0F5-4EADDCEE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9ABB6-8E37-DDEE-2E26-FFB134E4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2" y="188640"/>
            <a:ext cx="6768752" cy="410840"/>
          </a:xfrm>
        </p:spPr>
        <p:txBody>
          <a:bodyPr/>
          <a:lstStyle/>
          <a:p>
            <a:r>
              <a:rPr lang="en-GB" sz="2600" dirty="0"/>
              <a:t>Key Big Data Processing Related Technologies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EE125-E72A-BBF0-BEA4-D3C1869D8055}"/>
              </a:ext>
            </a:extLst>
          </p:cNvPr>
          <p:cNvGrpSpPr/>
          <p:nvPr/>
        </p:nvGrpSpPr>
        <p:grpSpPr>
          <a:xfrm>
            <a:off x="736294" y="886694"/>
            <a:ext cx="8796106" cy="5428350"/>
            <a:chOff x="892175" y="754215"/>
            <a:chExt cx="8796106" cy="5428350"/>
          </a:xfrm>
        </p:grpSpPr>
        <p:pic>
          <p:nvPicPr>
            <p:cNvPr id="10" name="Picture 9" descr="A diagram of a big data technologies&#10;&#10;Description automatically generated">
              <a:extLst>
                <a:ext uri="{FF2B5EF4-FFF2-40B4-BE49-F238E27FC236}">
                  <a16:creationId xmlns:a16="http://schemas.microsoft.com/office/drawing/2014/main" id="{3F46535C-477D-E49B-6B7C-D64B3A71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797" y="1019294"/>
              <a:ext cx="6668431" cy="516327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9A0793-A3D0-4F22-398C-0D2B361EA227}"/>
                </a:ext>
              </a:extLst>
            </p:cNvPr>
            <p:cNvGrpSpPr/>
            <p:nvPr/>
          </p:nvGrpSpPr>
          <p:grpSpPr>
            <a:xfrm>
              <a:off x="892175" y="754215"/>
              <a:ext cx="8796106" cy="4751420"/>
              <a:chOff x="714607" y="874444"/>
              <a:chExt cx="8796106" cy="4751420"/>
            </a:xfrm>
          </p:grpSpPr>
          <p:sp>
            <p:nvSpPr>
              <p:cNvPr id="12" name="Callout: Line 11">
                <a:extLst>
                  <a:ext uri="{FF2B5EF4-FFF2-40B4-BE49-F238E27FC236}">
                    <a16:creationId xmlns:a16="http://schemas.microsoft.com/office/drawing/2014/main" id="{B95AD034-E7E4-A4C9-284E-2FB9AE9D92F9}"/>
                  </a:ext>
                </a:extLst>
              </p:cNvPr>
              <p:cNvSpPr/>
              <p:nvPr/>
            </p:nvSpPr>
            <p:spPr>
              <a:xfrm>
                <a:off x="5601072" y="874444"/>
                <a:ext cx="914400" cy="576064"/>
              </a:xfrm>
              <a:prstGeom prst="borderCallout1">
                <a:avLst>
                  <a:gd name="adj1" fmla="val 62138"/>
                  <a:gd name="adj2" fmla="val -193"/>
                  <a:gd name="adj3" fmla="val 112500"/>
                  <a:gd name="adj4" fmla="val -38333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Machine Learning</a:t>
                </a:r>
              </a:p>
            </p:txBody>
          </p:sp>
          <p:sp>
            <p:nvSpPr>
              <p:cNvPr id="13" name="Callout: Line 12">
                <a:extLst>
                  <a:ext uri="{FF2B5EF4-FFF2-40B4-BE49-F238E27FC236}">
                    <a16:creationId xmlns:a16="http://schemas.microsoft.com/office/drawing/2014/main" id="{5715E57D-D97A-B0F8-0978-7D1D7C02A4D1}"/>
                  </a:ext>
                </a:extLst>
              </p:cNvPr>
              <p:cNvSpPr/>
              <p:nvPr/>
            </p:nvSpPr>
            <p:spPr>
              <a:xfrm>
                <a:off x="6825208" y="1340768"/>
                <a:ext cx="1080120" cy="576064"/>
              </a:xfrm>
              <a:prstGeom prst="borderCallout1">
                <a:avLst>
                  <a:gd name="adj1" fmla="val 62138"/>
                  <a:gd name="adj2" fmla="val -193"/>
                  <a:gd name="adj3" fmla="val 112500"/>
                  <a:gd name="adj4" fmla="val -38333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Simulation</a:t>
                </a:r>
              </a:p>
            </p:txBody>
          </p:sp>
          <p:sp>
            <p:nvSpPr>
              <p:cNvPr id="14" name="Callout: Line 13">
                <a:extLst>
                  <a:ext uri="{FF2B5EF4-FFF2-40B4-BE49-F238E27FC236}">
                    <a16:creationId xmlns:a16="http://schemas.microsoft.com/office/drawing/2014/main" id="{61A25ADB-FEFF-C626-ADE9-1445DEA99791}"/>
                  </a:ext>
                </a:extLst>
              </p:cNvPr>
              <p:cNvSpPr/>
              <p:nvPr/>
            </p:nvSpPr>
            <p:spPr>
              <a:xfrm>
                <a:off x="7365268" y="2223769"/>
                <a:ext cx="1080120" cy="576064"/>
              </a:xfrm>
              <a:prstGeom prst="borderCallout1">
                <a:avLst>
                  <a:gd name="adj1" fmla="val 62138"/>
                  <a:gd name="adj2" fmla="val -193"/>
                  <a:gd name="adj3" fmla="val 153106"/>
                  <a:gd name="adj4" fmla="val -61958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Signal Processing</a:t>
                </a:r>
              </a:p>
            </p:txBody>
          </p:sp>
          <p:sp>
            <p:nvSpPr>
              <p:cNvPr id="15" name="Callout: Line 14">
                <a:extLst>
                  <a:ext uri="{FF2B5EF4-FFF2-40B4-BE49-F238E27FC236}">
                    <a16:creationId xmlns:a16="http://schemas.microsoft.com/office/drawing/2014/main" id="{11290782-4FA6-30DC-8E9C-DA260763A4F1}"/>
                  </a:ext>
                </a:extLst>
              </p:cNvPr>
              <p:cNvSpPr/>
              <p:nvPr/>
            </p:nvSpPr>
            <p:spPr>
              <a:xfrm>
                <a:off x="8430593" y="2996952"/>
                <a:ext cx="1080120" cy="576064"/>
              </a:xfrm>
              <a:prstGeom prst="borderCallout1">
                <a:avLst>
                  <a:gd name="adj1" fmla="val 62138"/>
                  <a:gd name="adj2" fmla="val -193"/>
                  <a:gd name="adj3" fmla="val 101426"/>
                  <a:gd name="adj4" fmla="val -28489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Time series</a:t>
                </a:r>
              </a:p>
            </p:txBody>
          </p:sp>
          <p:sp>
            <p:nvSpPr>
              <p:cNvPr id="16" name="Callout: Line 15">
                <a:extLst>
                  <a:ext uri="{FF2B5EF4-FFF2-40B4-BE49-F238E27FC236}">
                    <a16:creationId xmlns:a16="http://schemas.microsoft.com/office/drawing/2014/main" id="{E7376AA4-6122-4B5D-BA92-3E5D9C4C15A6}"/>
                  </a:ext>
                </a:extLst>
              </p:cNvPr>
              <p:cNvSpPr/>
              <p:nvPr/>
            </p:nvSpPr>
            <p:spPr>
              <a:xfrm flipH="1">
                <a:off x="2543760" y="1066807"/>
                <a:ext cx="1118824" cy="767402"/>
              </a:xfrm>
              <a:prstGeom prst="borderCallout1">
                <a:avLst>
                  <a:gd name="adj1" fmla="val 62138"/>
                  <a:gd name="adj2" fmla="val -193"/>
                  <a:gd name="adj3" fmla="val 173473"/>
                  <a:gd name="adj4" fmla="val -31340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Genetic algorithms</a:t>
                </a:r>
              </a:p>
            </p:txBody>
          </p:sp>
          <p:sp>
            <p:nvSpPr>
              <p:cNvPr id="17" name="Callout: Line 16">
                <a:extLst>
                  <a:ext uri="{FF2B5EF4-FFF2-40B4-BE49-F238E27FC236}">
                    <a16:creationId xmlns:a16="http://schemas.microsoft.com/office/drawing/2014/main" id="{C811A1CC-F813-4A55-5A53-66E8D5E8B82A}"/>
                  </a:ext>
                </a:extLst>
              </p:cNvPr>
              <p:cNvSpPr/>
              <p:nvPr/>
            </p:nvSpPr>
            <p:spPr>
              <a:xfrm flipH="1">
                <a:off x="714607" y="1533131"/>
                <a:ext cx="1118824" cy="767402"/>
              </a:xfrm>
              <a:prstGeom prst="borderCallout1">
                <a:avLst>
                  <a:gd name="adj1" fmla="val 62138"/>
                  <a:gd name="adj2" fmla="val -193"/>
                  <a:gd name="adj3" fmla="val 97269"/>
                  <a:gd name="adj4" fmla="val -21837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8" name="Callout: Line 17">
                <a:extLst>
                  <a:ext uri="{FF2B5EF4-FFF2-40B4-BE49-F238E27FC236}">
                    <a16:creationId xmlns:a16="http://schemas.microsoft.com/office/drawing/2014/main" id="{A97F594E-E166-4DDF-49B5-A2724CF0B7F8}"/>
                  </a:ext>
                </a:extLst>
              </p:cNvPr>
              <p:cNvSpPr/>
              <p:nvPr/>
            </p:nvSpPr>
            <p:spPr>
              <a:xfrm flipH="1">
                <a:off x="915994" y="3191595"/>
                <a:ext cx="1118824" cy="767402"/>
              </a:xfrm>
              <a:prstGeom prst="borderCallout1">
                <a:avLst>
                  <a:gd name="adj1" fmla="val 62138"/>
                  <a:gd name="adj2" fmla="val -193"/>
                  <a:gd name="adj3" fmla="val 97269"/>
                  <a:gd name="adj4" fmla="val -21837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 fusion</a:t>
                </a:r>
              </a:p>
            </p:txBody>
          </p:sp>
          <p:sp>
            <p:nvSpPr>
              <p:cNvPr id="19" name="Callout: Line 18">
                <a:extLst>
                  <a:ext uri="{FF2B5EF4-FFF2-40B4-BE49-F238E27FC236}">
                    <a16:creationId xmlns:a16="http://schemas.microsoft.com/office/drawing/2014/main" id="{3C96BA45-4001-3025-0458-6562DD9CB15B}"/>
                  </a:ext>
                </a:extLst>
              </p:cNvPr>
              <p:cNvSpPr/>
              <p:nvPr/>
            </p:nvSpPr>
            <p:spPr>
              <a:xfrm flipH="1">
                <a:off x="1618784" y="4640091"/>
                <a:ext cx="1118824" cy="767402"/>
              </a:xfrm>
              <a:prstGeom prst="borderCallout1">
                <a:avLst>
                  <a:gd name="adj1" fmla="val 62138"/>
                  <a:gd name="adj2" fmla="val -193"/>
                  <a:gd name="adj3" fmla="val 97269"/>
                  <a:gd name="adj4" fmla="val -21837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Crowd sourcing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9D397A-7406-A8AC-9C7B-460366515FAD}"/>
                  </a:ext>
                </a:extLst>
              </p:cNvPr>
              <p:cNvSpPr/>
              <p:nvPr/>
            </p:nvSpPr>
            <p:spPr>
              <a:xfrm>
                <a:off x="6829660" y="5023792"/>
                <a:ext cx="741289" cy="39777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Lucida Sans"/>
                  <a:cs typeface="Lucida Sans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A1166E4-1119-83F3-D595-E4275F2E5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PlasticWrap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97117" y="4858462"/>
                <a:ext cx="767402" cy="767402"/>
              </a:xfrm>
              <a:prstGeom prst="rect">
                <a:avLst/>
              </a:prstGeom>
            </p:spPr>
          </p:pic>
          <p:sp>
            <p:nvSpPr>
              <p:cNvPr id="22" name="AutoShape 2" descr="Nlp Icon PNG Images, Vectors Free Download - Pngtree">
                <a:extLst>
                  <a:ext uri="{FF2B5EF4-FFF2-40B4-BE49-F238E27FC236}">
                    <a16:creationId xmlns:a16="http://schemas.microsoft.com/office/drawing/2014/main" id="{7F9E7EC7-A1AB-8240-BDFC-CEF1AE252B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0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Callout: Line 22">
                <a:extLst>
                  <a:ext uri="{FF2B5EF4-FFF2-40B4-BE49-F238E27FC236}">
                    <a16:creationId xmlns:a16="http://schemas.microsoft.com/office/drawing/2014/main" id="{A967C76E-EA47-C7BE-E1F2-38F88A81882C}"/>
                  </a:ext>
                </a:extLst>
              </p:cNvPr>
              <p:cNvSpPr/>
              <p:nvPr/>
            </p:nvSpPr>
            <p:spPr>
              <a:xfrm>
                <a:off x="7967090" y="4384909"/>
                <a:ext cx="1080120" cy="749577"/>
              </a:xfrm>
              <a:prstGeom prst="borderCallout1">
                <a:avLst>
                  <a:gd name="adj1" fmla="val 62138"/>
                  <a:gd name="adj2" fmla="val -193"/>
                  <a:gd name="adj3" fmla="val 101426"/>
                  <a:gd name="adj4" fmla="val -28489"/>
                </a:avLst>
              </a:prstGeom>
              <a:noFill/>
              <a:ln>
                <a:solidFill>
                  <a:srgbClr val="0081B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Natural Language Processing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876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5BEF-AF5D-4BC6-9222-22ABDAC7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DE415C-F3CC-4D2E-B0F5-4EADDCEE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09ABB6-8E37-DDEE-2E26-FFB134E4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832" y="188640"/>
            <a:ext cx="6768752" cy="410840"/>
          </a:xfrm>
        </p:spPr>
        <p:txBody>
          <a:bodyPr/>
          <a:lstStyle/>
          <a:p>
            <a:r>
              <a:rPr lang="en-GB" sz="2600" dirty="0"/>
              <a:t>Key Big Data-Related  Technologies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456C8F10-CBAC-0B98-5821-80029868C74E}"/>
              </a:ext>
            </a:extLst>
          </p:cNvPr>
          <p:cNvSpPr txBox="1"/>
          <p:nvPr/>
        </p:nvSpPr>
        <p:spPr>
          <a:xfrm>
            <a:off x="738053" y="1412776"/>
            <a:ext cx="5688632" cy="2239841"/>
          </a:xfrm>
          <a:prstGeom prst="rect">
            <a:avLst/>
          </a:prstGeom>
        </p:spPr>
        <p:txBody>
          <a:bodyPr vert="horz" wrap="square" lIns="0" tIns="60957" rIns="0" bIns="0" rtlCol="0">
            <a:spAutoFit/>
          </a:bodyPr>
          <a:lstStyle/>
          <a:p>
            <a:pPr marL="355554" marR="655869" indent="-342855">
              <a:lnSpc>
                <a:spcPts val="3019"/>
              </a:lnSpc>
              <a:spcBef>
                <a:spcPts val="48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19" algn="l"/>
                <a:tab pos="355554" algn="l"/>
              </a:tabLst>
            </a:pPr>
            <a:r>
              <a:rPr sz="2155" spc="-5" dirty="0">
                <a:solidFill>
                  <a:srgbClr val="9999CC"/>
                </a:solidFill>
                <a:latin typeface="Arial"/>
                <a:cs typeface="Arial"/>
              </a:rPr>
              <a:t>Distributed file  systems</a:t>
            </a:r>
            <a:endParaRPr sz="2155" dirty="0">
              <a:latin typeface="Arial"/>
              <a:cs typeface="Arial"/>
            </a:endParaRPr>
          </a:p>
          <a:p>
            <a:pPr marL="355554" indent="-342855">
              <a:spcBef>
                <a:spcPts val="29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19" algn="l"/>
                <a:tab pos="355554" algn="l"/>
              </a:tabLst>
            </a:pPr>
            <a:r>
              <a:rPr sz="2155" spc="-5" dirty="0">
                <a:solidFill>
                  <a:srgbClr val="9999CC"/>
                </a:solidFill>
                <a:latin typeface="Arial"/>
                <a:cs typeface="Arial"/>
              </a:rPr>
              <a:t>NoSQL</a:t>
            </a:r>
            <a:r>
              <a:rPr sz="2155" spc="-30" dirty="0">
                <a:solidFill>
                  <a:srgbClr val="9999CC"/>
                </a:solidFill>
                <a:latin typeface="Arial"/>
                <a:cs typeface="Arial"/>
              </a:rPr>
              <a:t> </a:t>
            </a:r>
            <a:r>
              <a:rPr sz="2155" spc="-5" dirty="0">
                <a:solidFill>
                  <a:srgbClr val="9999CC"/>
                </a:solidFill>
                <a:latin typeface="Arial"/>
                <a:cs typeface="Arial"/>
              </a:rPr>
              <a:t>databases</a:t>
            </a:r>
            <a:endParaRPr sz="2155" dirty="0">
              <a:latin typeface="Arial"/>
              <a:cs typeface="Arial"/>
            </a:endParaRPr>
          </a:p>
          <a:p>
            <a:pPr marL="355554" marR="320633" indent="-342855">
              <a:lnSpc>
                <a:spcPts val="3030"/>
              </a:lnSpc>
              <a:spcBef>
                <a:spcPts val="71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19" algn="l"/>
                <a:tab pos="355554" algn="l"/>
              </a:tabLst>
            </a:pPr>
            <a:r>
              <a:rPr sz="2155" spc="-5" dirty="0">
                <a:latin typeface="Arial"/>
                <a:cs typeface="Arial"/>
              </a:rPr>
              <a:t>Grid computing,  cloud</a:t>
            </a:r>
            <a:r>
              <a:rPr sz="2155" spc="-40" dirty="0">
                <a:latin typeface="Arial"/>
                <a:cs typeface="Arial"/>
              </a:rPr>
              <a:t> </a:t>
            </a:r>
            <a:r>
              <a:rPr sz="2155" spc="-5" dirty="0">
                <a:latin typeface="Arial"/>
                <a:cs typeface="Arial"/>
              </a:rPr>
              <a:t>computing</a:t>
            </a:r>
            <a:endParaRPr sz="2155" dirty="0">
              <a:latin typeface="Arial"/>
              <a:cs typeface="Arial"/>
            </a:endParaRPr>
          </a:p>
          <a:p>
            <a:pPr marL="355554" marR="295871" indent="-342855">
              <a:lnSpc>
                <a:spcPts val="3030"/>
              </a:lnSpc>
              <a:spcBef>
                <a:spcPts val="660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19" algn="l"/>
                <a:tab pos="355554" algn="l"/>
              </a:tabLst>
            </a:pPr>
            <a:r>
              <a:rPr sz="2155" spc="-5" dirty="0">
                <a:solidFill>
                  <a:srgbClr val="9999CC"/>
                </a:solidFill>
                <a:latin typeface="Arial"/>
                <a:cs typeface="Arial"/>
              </a:rPr>
              <a:t>MapReduce </a:t>
            </a:r>
            <a:r>
              <a:rPr sz="2155" spc="-5" dirty="0">
                <a:latin typeface="Arial"/>
                <a:cs typeface="Arial"/>
              </a:rPr>
              <a:t>and  other new  models</a:t>
            </a:r>
            <a:endParaRPr sz="2155" dirty="0">
              <a:latin typeface="Arial"/>
              <a:cs typeface="Arial"/>
            </a:endParaRPr>
          </a:p>
          <a:p>
            <a:pPr marL="355554" marR="200634" indent="-342855">
              <a:lnSpc>
                <a:spcPts val="3019"/>
              </a:lnSpc>
              <a:spcBef>
                <a:spcPts val="665"/>
              </a:spcBef>
              <a:buClr>
                <a:srgbClr val="00007C"/>
              </a:buClr>
              <a:buSzPct val="75000"/>
              <a:buFont typeface="Wingdings"/>
              <a:buChar char=""/>
              <a:tabLst>
                <a:tab pos="354919" algn="l"/>
                <a:tab pos="355554" algn="l"/>
              </a:tabLst>
            </a:pPr>
            <a:r>
              <a:rPr sz="2155" spc="-5" dirty="0">
                <a:latin typeface="Arial"/>
                <a:cs typeface="Arial"/>
              </a:rPr>
              <a:t>Large scale  machine</a:t>
            </a:r>
            <a:r>
              <a:rPr sz="2155" spc="-20" dirty="0">
                <a:latin typeface="Arial"/>
                <a:cs typeface="Arial"/>
              </a:rPr>
              <a:t> </a:t>
            </a:r>
            <a:r>
              <a:rPr sz="2155" spc="-5" dirty="0">
                <a:latin typeface="Arial"/>
                <a:cs typeface="Arial"/>
              </a:rPr>
              <a:t>learning</a:t>
            </a:r>
            <a:endParaRPr sz="2155" dirty="0">
              <a:latin typeface="Arial"/>
              <a:cs typeface="Arial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A89813B8-61B1-DF41-274B-672AEA75BAFF}"/>
              </a:ext>
            </a:extLst>
          </p:cNvPr>
          <p:cNvSpPr/>
          <p:nvPr/>
        </p:nvSpPr>
        <p:spPr>
          <a:xfrm>
            <a:off x="6323632" y="1628800"/>
            <a:ext cx="3019844" cy="3137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81"/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DC704C09-8B8A-D2C6-4E39-71CC6CC468CF}"/>
              </a:ext>
            </a:extLst>
          </p:cNvPr>
          <p:cNvSpPr/>
          <p:nvPr/>
        </p:nvSpPr>
        <p:spPr>
          <a:xfrm>
            <a:off x="982185" y="1772816"/>
            <a:ext cx="2548657" cy="576064"/>
          </a:xfrm>
          <a:custGeom>
            <a:avLst/>
            <a:gdLst/>
            <a:ahLst/>
            <a:cxnLst/>
            <a:rect l="l" t="t" r="r" b="b"/>
            <a:pathLst>
              <a:path w="3456304" h="504825">
                <a:moveTo>
                  <a:pt x="0" y="252349"/>
                </a:moveTo>
                <a:lnTo>
                  <a:pt x="26376" y="208163"/>
                </a:lnTo>
                <a:lnTo>
                  <a:pt x="58504" y="186972"/>
                </a:lnTo>
                <a:lnTo>
                  <a:pt x="102509" y="166493"/>
                </a:lnTo>
                <a:lnTo>
                  <a:pt x="157829" y="146806"/>
                </a:lnTo>
                <a:lnTo>
                  <a:pt x="223903" y="127993"/>
                </a:lnTo>
                <a:lnTo>
                  <a:pt x="300169" y="110137"/>
                </a:lnTo>
                <a:lnTo>
                  <a:pt x="341948" y="101593"/>
                </a:lnTo>
                <a:lnTo>
                  <a:pt x="386065" y="93319"/>
                </a:lnTo>
                <a:lnTo>
                  <a:pt x="432448" y="85325"/>
                </a:lnTo>
                <a:lnTo>
                  <a:pt x="481028" y="77622"/>
                </a:lnTo>
                <a:lnTo>
                  <a:pt x="531735" y="70218"/>
                </a:lnTo>
                <a:lnTo>
                  <a:pt x="584498" y="63126"/>
                </a:lnTo>
                <a:lnTo>
                  <a:pt x="639247" y="56354"/>
                </a:lnTo>
                <a:lnTo>
                  <a:pt x="695911" y="49913"/>
                </a:lnTo>
                <a:lnTo>
                  <a:pt x="754422" y="43814"/>
                </a:lnTo>
                <a:lnTo>
                  <a:pt x="814708" y="38067"/>
                </a:lnTo>
                <a:lnTo>
                  <a:pt x="876698" y="32681"/>
                </a:lnTo>
                <a:lnTo>
                  <a:pt x="940324" y="27667"/>
                </a:lnTo>
                <a:lnTo>
                  <a:pt x="1005515" y="23036"/>
                </a:lnTo>
                <a:lnTo>
                  <a:pt x="1072200" y="18797"/>
                </a:lnTo>
                <a:lnTo>
                  <a:pt x="1140309" y="14961"/>
                </a:lnTo>
                <a:lnTo>
                  <a:pt x="1209772" y="11538"/>
                </a:lnTo>
                <a:lnTo>
                  <a:pt x="1280519" y="8538"/>
                </a:lnTo>
                <a:lnTo>
                  <a:pt x="1352479" y="5972"/>
                </a:lnTo>
                <a:lnTo>
                  <a:pt x="1425583" y="3849"/>
                </a:lnTo>
                <a:lnTo>
                  <a:pt x="1499759" y="2180"/>
                </a:lnTo>
                <a:lnTo>
                  <a:pt x="1574939" y="976"/>
                </a:lnTo>
                <a:lnTo>
                  <a:pt x="1651051" y="245"/>
                </a:lnTo>
                <a:lnTo>
                  <a:pt x="1728025" y="0"/>
                </a:lnTo>
                <a:lnTo>
                  <a:pt x="1804991" y="245"/>
                </a:lnTo>
                <a:lnTo>
                  <a:pt x="1881096" y="976"/>
                </a:lnTo>
                <a:lnTo>
                  <a:pt x="1956269" y="2180"/>
                </a:lnTo>
                <a:lnTo>
                  <a:pt x="2030439" y="3849"/>
                </a:lnTo>
                <a:lnTo>
                  <a:pt x="2103537" y="5972"/>
                </a:lnTo>
                <a:lnTo>
                  <a:pt x="2175492" y="8538"/>
                </a:lnTo>
                <a:lnTo>
                  <a:pt x="2246234" y="11538"/>
                </a:lnTo>
                <a:lnTo>
                  <a:pt x="2315693" y="14961"/>
                </a:lnTo>
                <a:lnTo>
                  <a:pt x="2383798" y="18797"/>
                </a:lnTo>
                <a:lnTo>
                  <a:pt x="2450480" y="23036"/>
                </a:lnTo>
                <a:lnTo>
                  <a:pt x="2515668" y="27667"/>
                </a:lnTo>
                <a:lnTo>
                  <a:pt x="2579291" y="32681"/>
                </a:lnTo>
                <a:lnTo>
                  <a:pt x="2641279" y="38067"/>
                </a:lnTo>
                <a:lnTo>
                  <a:pt x="2701563" y="43814"/>
                </a:lnTo>
                <a:lnTo>
                  <a:pt x="2760072" y="49913"/>
                </a:lnTo>
                <a:lnTo>
                  <a:pt x="2816736" y="56354"/>
                </a:lnTo>
                <a:lnTo>
                  <a:pt x="2871484" y="63126"/>
                </a:lnTo>
                <a:lnTo>
                  <a:pt x="2924246" y="70218"/>
                </a:lnTo>
                <a:lnTo>
                  <a:pt x="2974952" y="77622"/>
                </a:lnTo>
                <a:lnTo>
                  <a:pt x="3023532" y="85325"/>
                </a:lnTo>
                <a:lnTo>
                  <a:pt x="3069915" y="93319"/>
                </a:lnTo>
                <a:lnTo>
                  <a:pt x="3114031" y="101593"/>
                </a:lnTo>
                <a:lnTo>
                  <a:pt x="3155811" y="110137"/>
                </a:lnTo>
                <a:lnTo>
                  <a:pt x="3195183" y="118941"/>
                </a:lnTo>
                <a:lnTo>
                  <a:pt x="3266424" y="137285"/>
                </a:lnTo>
                <a:lnTo>
                  <a:pt x="3327192" y="156545"/>
                </a:lnTo>
                <a:lnTo>
                  <a:pt x="3376927" y="176638"/>
                </a:lnTo>
                <a:lnTo>
                  <a:pt x="3415065" y="197484"/>
                </a:lnTo>
                <a:lnTo>
                  <a:pt x="3449299" y="229982"/>
                </a:lnTo>
                <a:lnTo>
                  <a:pt x="3455987" y="252349"/>
                </a:lnTo>
                <a:lnTo>
                  <a:pt x="3454303" y="263595"/>
                </a:lnTo>
                <a:lnTo>
                  <a:pt x="3429609" y="296539"/>
                </a:lnTo>
                <a:lnTo>
                  <a:pt x="3397480" y="317734"/>
                </a:lnTo>
                <a:lnTo>
                  <a:pt x="3353474" y="338220"/>
                </a:lnTo>
                <a:lnTo>
                  <a:pt x="3298152" y="357914"/>
                </a:lnTo>
                <a:lnTo>
                  <a:pt x="3232077" y="376735"/>
                </a:lnTo>
                <a:lnTo>
                  <a:pt x="3155811" y="394601"/>
                </a:lnTo>
                <a:lnTo>
                  <a:pt x="3114031" y="403149"/>
                </a:lnTo>
                <a:lnTo>
                  <a:pt x="3069915" y="411428"/>
                </a:lnTo>
                <a:lnTo>
                  <a:pt x="3023532" y="419427"/>
                </a:lnTo>
                <a:lnTo>
                  <a:pt x="2974952" y="427136"/>
                </a:lnTo>
                <a:lnTo>
                  <a:pt x="2924246" y="434545"/>
                </a:lnTo>
                <a:lnTo>
                  <a:pt x="2871484" y="441643"/>
                </a:lnTo>
                <a:lnTo>
                  <a:pt x="2816736" y="448419"/>
                </a:lnTo>
                <a:lnTo>
                  <a:pt x="2760072" y="454865"/>
                </a:lnTo>
                <a:lnTo>
                  <a:pt x="2701563" y="460969"/>
                </a:lnTo>
                <a:lnTo>
                  <a:pt x="2641279" y="466721"/>
                </a:lnTo>
                <a:lnTo>
                  <a:pt x="2579291" y="472112"/>
                </a:lnTo>
                <a:lnTo>
                  <a:pt x="2515668" y="477130"/>
                </a:lnTo>
                <a:lnTo>
                  <a:pt x="2450480" y="481765"/>
                </a:lnTo>
                <a:lnTo>
                  <a:pt x="2383798" y="486008"/>
                </a:lnTo>
                <a:lnTo>
                  <a:pt x="2315693" y="489848"/>
                </a:lnTo>
                <a:lnTo>
                  <a:pt x="2246234" y="493274"/>
                </a:lnTo>
                <a:lnTo>
                  <a:pt x="2175492" y="496277"/>
                </a:lnTo>
                <a:lnTo>
                  <a:pt x="2103537" y="498846"/>
                </a:lnTo>
                <a:lnTo>
                  <a:pt x="2030439" y="500971"/>
                </a:lnTo>
                <a:lnTo>
                  <a:pt x="1956269" y="502641"/>
                </a:lnTo>
                <a:lnTo>
                  <a:pt x="1881096" y="503847"/>
                </a:lnTo>
                <a:lnTo>
                  <a:pt x="1804991" y="504579"/>
                </a:lnTo>
                <a:lnTo>
                  <a:pt x="1728025" y="504825"/>
                </a:lnTo>
                <a:lnTo>
                  <a:pt x="1651051" y="504579"/>
                </a:lnTo>
                <a:lnTo>
                  <a:pt x="1574939" y="503847"/>
                </a:lnTo>
                <a:lnTo>
                  <a:pt x="1499759" y="502641"/>
                </a:lnTo>
                <a:lnTo>
                  <a:pt x="1425583" y="500971"/>
                </a:lnTo>
                <a:lnTo>
                  <a:pt x="1352479" y="498846"/>
                </a:lnTo>
                <a:lnTo>
                  <a:pt x="1280519" y="496277"/>
                </a:lnTo>
                <a:lnTo>
                  <a:pt x="1209772" y="493274"/>
                </a:lnTo>
                <a:lnTo>
                  <a:pt x="1140309" y="489848"/>
                </a:lnTo>
                <a:lnTo>
                  <a:pt x="1072200" y="486008"/>
                </a:lnTo>
                <a:lnTo>
                  <a:pt x="1005515" y="481765"/>
                </a:lnTo>
                <a:lnTo>
                  <a:pt x="940324" y="477130"/>
                </a:lnTo>
                <a:lnTo>
                  <a:pt x="876698" y="472112"/>
                </a:lnTo>
                <a:lnTo>
                  <a:pt x="814708" y="466721"/>
                </a:lnTo>
                <a:lnTo>
                  <a:pt x="754422" y="460969"/>
                </a:lnTo>
                <a:lnTo>
                  <a:pt x="695911" y="454865"/>
                </a:lnTo>
                <a:lnTo>
                  <a:pt x="639247" y="448419"/>
                </a:lnTo>
                <a:lnTo>
                  <a:pt x="584498" y="441643"/>
                </a:lnTo>
                <a:lnTo>
                  <a:pt x="531735" y="434545"/>
                </a:lnTo>
                <a:lnTo>
                  <a:pt x="481028" y="427136"/>
                </a:lnTo>
                <a:lnTo>
                  <a:pt x="432448" y="419427"/>
                </a:lnTo>
                <a:lnTo>
                  <a:pt x="386065" y="411428"/>
                </a:lnTo>
                <a:lnTo>
                  <a:pt x="341948" y="403149"/>
                </a:lnTo>
                <a:lnTo>
                  <a:pt x="300169" y="394601"/>
                </a:lnTo>
                <a:lnTo>
                  <a:pt x="260797" y="385792"/>
                </a:lnTo>
                <a:lnTo>
                  <a:pt x="189557" y="367439"/>
                </a:lnTo>
                <a:lnTo>
                  <a:pt x="128790" y="348171"/>
                </a:lnTo>
                <a:lnTo>
                  <a:pt x="79057" y="328071"/>
                </a:lnTo>
                <a:lnTo>
                  <a:pt x="40920" y="307220"/>
                </a:lnTo>
                <a:lnTo>
                  <a:pt x="6687" y="274716"/>
                </a:lnTo>
                <a:lnTo>
                  <a:pt x="0" y="252349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881"/>
          </a:p>
        </p:txBody>
      </p:sp>
    </p:spTree>
    <p:extLst>
      <p:ext uri="{BB962C8B-B14F-4D97-AF65-F5344CB8AC3E}">
        <p14:creationId xmlns:p14="http://schemas.microsoft.com/office/powerpoint/2010/main" val="173669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D1FB-AEB1-45F3-94A9-40E0FDAA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272" y="155575"/>
            <a:ext cx="6552728" cy="554856"/>
          </a:xfrm>
        </p:spPr>
        <p:txBody>
          <a:bodyPr/>
          <a:lstStyle/>
          <a:p>
            <a:r>
              <a:rPr lang="en-GB" sz="3000" dirty="0"/>
              <a:t>Big Data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5BEF-AF5D-4BC6-9222-22ABDAC7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DE415C-F3CC-4D2E-B0F5-4EADDCEE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A4A0C-3543-D852-35E7-AE9DCACB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0959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30AC48-BB7B-490C-C153-AE4A2BD63F76}"/>
              </a:ext>
            </a:extLst>
          </p:cNvPr>
          <p:cNvSpPr txBox="1"/>
          <p:nvPr/>
        </p:nvSpPr>
        <p:spPr>
          <a:xfrm>
            <a:off x="7617296" y="5998979"/>
            <a:ext cx="31318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Helvetica" panose="020B0604020202020204" pitchFamily="34" charset="0"/>
                <a:cs typeface="Helvetica" panose="020B0604020202020204" pitchFamily="34" charset="0"/>
              </a:rPr>
              <a:t>Source: https://www.collidu.com/</a:t>
            </a:r>
          </a:p>
        </p:txBody>
      </p:sp>
    </p:spTree>
    <p:extLst>
      <p:ext uri="{BB962C8B-B14F-4D97-AF65-F5344CB8AC3E}">
        <p14:creationId xmlns:p14="http://schemas.microsoft.com/office/powerpoint/2010/main" val="251886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453-4D7B-47BF-AED4-27D56C3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17" y="2969"/>
            <a:ext cx="5400600" cy="780762"/>
          </a:xfrm>
        </p:spPr>
        <p:txBody>
          <a:bodyPr/>
          <a:lstStyle/>
          <a:p>
            <a:r>
              <a:rPr lang="en-GB" sz="3200" dirty="0"/>
              <a:t>What is Big</a:t>
            </a:r>
            <a:r>
              <a:rPr lang="en-GB" sz="3200" spc="-75" dirty="0"/>
              <a:t> </a:t>
            </a:r>
            <a:r>
              <a:rPr lang="en-GB" sz="3200" dirty="0"/>
              <a:t>Data?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2B76-0D3D-4667-8BB1-AEF252C0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6FE659-BA02-BE9A-F5AA-73DE71D41BE5}"/>
              </a:ext>
            </a:extLst>
          </p:cNvPr>
          <p:cNvGrpSpPr/>
          <p:nvPr/>
        </p:nvGrpSpPr>
        <p:grpSpPr>
          <a:xfrm>
            <a:off x="272480" y="1052736"/>
            <a:ext cx="2439093" cy="2537295"/>
            <a:chOff x="242443" y="908720"/>
            <a:chExt cx="2439093" cy="253729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16C07AF-54FD-C1FA-45AE-23399FFCC640}"/>
                </a:ext>
              </a:extLst>
            </p:cNvPr>
            <p:cNvGrpSpPr/>
            <p:nvPr/>
          </p:nvGrpSpPr>
          <p:grpSpPr>
            <a:xfrm>
              <a:off x="242443" y="908720"/>
              <a:ext cx="2439093" cy="1990928"/>
              <a:chOff x="242443" y="908720"/>
              <a:chExt cx="2439093" cy="199092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05A320F-0A9F-BEAA-2E80-27F4CC257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175" y="908720"/>
                <a:ext cx="1495186" cy="11064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07CEB9-0F39-0F69-B096-D1D69AA26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2640" y="1901266"/>
                <a:ext cx="968896" cy="96889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587A27-F098-7E80-1433-00741985A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443" y="1901265"/>
                <a:ext cx="1495186" cy="99838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2C717C-53A5-56E6-60D4-5F3637B6D164}"/>
                </a:ext>
              </a:extLst>
            </p:cNvPr>
            <p:cNvSpPr txBox="1"/>
            <p:nvPr/>
          </p:nvSpPr>
          <p:spPr>
            <a:xfrm>
              <a:off x="358403" y="2799684"/>
              <a:ext cx="21880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traditional computer science</a:t>
              </a:r>
            </a:p>
          </p:txBody>
        </p:sp>
      </p:grp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AE07A529-53E8-8DF5-1062-AD0057D37E2E}"/>
              </a:ext>
            </a:extLst>
          </p:cNvPr>
          <p:cNvSpPr/>
          <p:nvPr/>
        </p:nvSpPr>
        <p:spPr>
          <a:xfrm>
            <a:off x="3048000" y="977552"/>
            <a:ext cx="2697088" cy="1181621"/>
          </a:xfrm>
          <a:prstGeom prst="cloudCallout">
            <a:avLst>
              <a:gd name="adj1" fmla="val -62842"/>
              <a:gd name="adj2" fmla="val 4805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81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that will not fit in hard disks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781849-0FED-DD65-FB9E-2D69A7200C70}"/>
              </a:ext>
            </a:extLst>
          </p:cNvPr>
          <p:cNvGrpSpPr/>
          <p:nvPr/>
        </p:nvGrpSpPr>
        <p:grpSpPr>
          <a:xfrm>
            <a:off x="6177136" y="1412776"/>
            <a:ext cx="3545005" cy="2062390"/>
            <a:chOff x="6177136" y="1412776"/>
            <a:chExt cx="3545005" cy="206239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DB8429-BBB6-86EF-61C3-E87B5DF21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7136" y="1412776"/>
              <a:ext cx="3545005" cy="17924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34ED01-BED0-041D-5BB6-DC3CABE67215}"/>
                </a:ext>
              </a:extLst>
            </p:cNvPr>
            <p:cNvSpPr txBox="1"/>
            <p:nvPr/>
          </p:nvSpPr>
          <p:spPr>
            <a:xfrm>
              <a:off x="6855589" y="3105834"/>
              <a:ext cx="21880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statistics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EC2A41-88AF-B394-C3A2-D134ECCB53CC}"/>
              </a:ext>
            </a:extLst>
          </p:cNvPr>
          <p:cNvGrpSpPr/>
          <p:nvPr/>
        </p:nvGrpSpPr>
        <p:grpSpPr>
          <a:xfrm>
            <a:off x="1360839" y="3798704"/>
            <a:ext cx="2584049" cy="2481465"/>
            <a:chOff x="671413" y="3793665"/>
            <a:chExt cx="2584049" cy="24814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C1C1FB0-FAA6-68B1-3248-BB5004217067}"/>
                </a:ext>
              </a:extLst>
            </p:cNvPr>
            <p:cNvGrpSpPr/>
            <p:nvPr/>
          </p:nvGrpSpPr>
          <p:grpSpPr>
            <a:xfrm>
              <a:off x="709425" y="3793665"/>
              <a:ext cx="2546037" cy="2225136"/>
              <a:chOff x="892175" y="3892202"/>
              <a:chExt cx="2546037" cy="222513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66F0069-0080-971F-06DA-F08AA9E8F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175" y="3993703"/>
                <a:ext cx="1080120" cy="108012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C7A2ADE-3BE8-283A-0784-C6E363215A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11390"/>
              <a:stretch/>
            </p:blipFill>
            <p:spPr>
              <a:xfrm>
                <a:off x="2047562" y="3892202"/>
                <a:ext cx="1390650" cy="118162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ADB266-D310-42AF-1E09-609E401C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9802" y="5086189"/>
                <a:ext cx="1224886" cy="1020738"/>
              </a:xfrm>
              <a:prstGeom prst="rect">
                <a:avLst/>
              </a:prstGeom>
            </p:spPr>
          </p:pic>
          <p:pic>
            <p:nvPicPr>
              <p:cNvPr id="2052" name="Picture 4" descr="Page 9 | Car Engineering Vectors &amp; Illustrations for Free Download">
                <a:extLst>
                  <a:ext uri="{FF2B5EF4-FFF2-40B4-BE49-F238E27FC236}">
                    <a16:creationId xmlns:a16="http://schemas.microsoft.com/office/drawing/2014/main" id="{DE2BFC5F-1296-4799-D19C-BB77567CE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9955" y="5040476"/>
                <a:ext cx="1076862" cy="1076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F2F5F3-5C81-67EA-FE7D-0B1D87282372}"/>
                </a:ext>
              </a:extLst>
            </p:cNvPr>
            <p:cNvSpPr txBox="1"/>
            <p:nvPr/>
          </p:nvSpPr>
          <p:spPr>
            <a:xfrm>
              <a:off x="671413" y="5905798"/>
              <a:ext cx="21880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other areas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83B548FD-DDFE-7A74-AB64-22EAD0B1ADC5}"/>
              </a:ext>
            </a:extLst>
          </p:cNvPr>
          <p:cNvSpPr/>
          <p:nvPr/>
        </p:nvSpPr>
        <p:spPr>
          <a:xfrm>
            <a:off x="5457056" y="4195174"/>
            <a:ext cx="2808312" cy="1792425"/>
          </a:xfrm>
          <a:prstGeom prst="wedgeRoundRectCallout">
            <a:avLst>
              <a:gd name="adj1" fmla="val -107663"/>
              <a:gd name="adj2" fmla="val -9061"/>
              <a:gd name="adj3" fmla="val 16667"/>
            </a:avLst>
          </a:prstGeom>
          <a:solidFill>
            <a:srgbClr val="FFDDDD"/>
          </a:solidFill>
          <a:ln>
            <a:solidFill>
              <a:srgbClr val="0081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non-traditional sample size (i.e. &gt; 300 subjects);  can’t analyse in stats tools (Excel)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9AB6468-528C-A815-2057-77E3B2587DAB}"/>
              </a:ext>
            </a:extLst>
          </p:cNvPr>
          <p:cNvSpPr/>
          <p:nvPr/>
        </p:nvSpPr>
        <p:spPr>
          <a:xfrm>
            <a:off x="3313610" y="2695055"/>
            <a:ext cx="2010171" cy="1181621"/>
          </a:xfrm>
          <a:prstGeom prst="wedgeRoundRectCallout">
            <a:avLst>
              <a:gd name="adj1" fmla="val 98494"/>
              <a:gd name="adj2" fmla="val -90302"/>
              <a:gd name="adj3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81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with a large number of observations and/or features</a:t>
            </a:r>
          </a:p>
        </p:txBody>
      </p:sp>
    </p:spTree>
    <p:extLst>
      <p:ext uri="{BB962C8B-B14F-4D97-AF65-F5344CB8AC3E}">
        <p14:creationId xmlns:p14="http://schemas.microsoft.com/office/powerpoint/2010/main" val="61636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E058-61F9-4514-99F0-93DE3829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25" y="169317"/>
            <a:ext cx="5832648" cy="554856"/>
          </a:xfrm>
        </p:spPr>
        <p:txBody>
          <a:bodyPr/>
          <a:lstStyle/>
          <a:p>
            <a:r>
              <a:rPr lang="en-GB" sz="3200" dirty="0"/>
              <a:t>Impacts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E857F-29C7-49F1-9C3D-0DD74719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1EC2EC8-08AF-4F2E-9595-B1D7A68C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E4820-F319-70B9-2D36-89DC81BDE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7" t="9940" r="10020" b="7354"/>
          <a:stretch/>
        </p:blipFill>
        <p:spPr>
          <a:xfrm>
            <a:off x="514362" y="944724"/>
            <a:ext cx="8961258" cy="5148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B47A4-D051-711D-55AF-AF41B40BB843}"/>
              </a:ext>
            </a:extLst>
          </p:cNvPr>
          <p:cNvSpPr txBox="1"/>
          <p:nvPr/>
        </p:nvSpPr>
        <p:spPr>
          <a:xfrm>
            <a:off x="7041232" y="5679913"/>
            <a:ext cx="24694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Helvetica" panose="020B0604020202020204" pitchFamily="34" charset="0"/>
                <a:cs typeface="Helvetica" panose="020B0604020202020204" pitchFamily="34" charset="0"/>
              </a:rPr>
              <a:t>Source: https://www.slideteam.net/</a:t>
            </a:r>
          </a:p>
        </p:txBody>
      </p:sp>
    </p:spTree>
    <p:extLst>
      <p:ext uri="{BB962C8B-B14F-4D97-AF65-F5344CB8AC3E}">
        <p14:creationId xmlns:p14="http://schemas.microsoft.com/office/powerpoint/2010/main" val="400002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38A6-3010-496D-B29E-036E43E2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249" y="135225"/>
            <a:ext cx="6768751" cy="554856"/>
          </a:xfrm>
        </p:spPr>
        <p:txBody>
          <a:bodyPr/>
          <a:lstStyle/>
          <a:p>
            <a:r>
              <a:rPr lang="en-GB" sz="2600" dirty="0"/>
              <a:t>Big Data: Challenges and Opportunities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4A10-DE2D-4116-A2DE-523D729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5BF201-15EA-4712-87E8-E69CA936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11266" name="Picture 2" descr="uncaptioned">
            <a:extLst>
              <a:ext uri="{FF2B5EF4-FFF2-40B4-BE49-F238E27FC236}">
                <a16:creationId xmlns:a16="http://schemas.microsoft.com/office/drawing/2014/main" id="{B555FE88-D3E2-586D-98D7-0E6AB7E5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4" y="836712"/>
            <a:ext cx="8065835" cy="53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33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4A10-DE2D-4116-A2DE-523D729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5BF201-15EA-4712-87E8-E69CA936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BE22E-4E56-E034-ED3F-E5B168D08942}"/>
              </a:ext>
            </a:extLst>
          </p:cNvPr>
          <p:cNvSpPr txBox="1"/>
          <p:nvPr/>
        </p:nvSpPr>
        <p:spPr>
          <a:xfrm>
            <a:off x="3512840" y="5141468"/>
            <a:ext cx="369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data’s competitive significance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ABAA2-D5C1-2CED-587D-D5D4C0D4D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" y="1721387"/>
            <a:ext cx="9177786" cy="3284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C65DF-1DC0-9A65-3B08-C53EB46881A5}"/>
              </a:ext>
            </a:extLst>
          </p:cNvPr>
          <p:cNvSpPr txBox="1"/>
          <p:nvPr/>
        </p:nvSpPr>
        <p:spPr>
          <a:xfrm>
            <a:off x="294874" y="1043899"/>
            <a:ext cx="614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According to Accenture Big Success With Big Data Survey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3F601D-F56D-0B39-A8F8-0B9434D5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399" y="113031"/>
            <a:ext cx="6768751" cy="554856"/>
          </a:xfrm>
        </p:spPr>
        <p:txBody>
          <a:bodyPr/>
          <a:lstStyle/>
          <a:p>
            <a:r>
              <a:rPr lang="en-GB" sz="2600" dirty="0"/>
              <a:t>Big Data: Challenges and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364632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4A10-DE2D-4116-A2DE-523D729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5BF201-15EA-4712-87E8-E69CA936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077CA-4110-FD6A-FF45-A5D814E51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24" y="1553725"/>
            <a:ext cx="8719019" cy="4001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0CD03C-6F1E-4B8F-BF88-0798D4F51799}"/>
              </a:ext>
            </a:extLst>
          </p:cNvPr>
          <p:cNvSpPr txBox="1"/>
          <p:nvPr/>
        </p:nvSpPr>
        <p:spPr>
          <a:xfrm>
            <a:off x="488504" y="1074803"/>
            <a:ext cx="614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According to Accenture Big Success With Big Data Survey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E5161E-542E-6534-B338-4A3F0B2C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249" y="135225"/>
            <a:ext cx="6768751" cy="554856"/>
          </a:xfrm>
        </p:spPr>
        <p:txBody>
          <a:bodyPr/>
          <a:lstStyle/>
          <a:p>
            <a:r>
              <a:rPr lang="en-GB" sz="2600" dirty="0"/>
              <a:t>Big Data: Challenges and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40413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4A10-DE2D-4116-A2DE-523D729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AEA833-7FC5-4738-B55E-A41BE3BB8F6F}"/>
              </a:ext>
            </a:extLst>
          </p:cNvPr>
          <p:cNvSpPr txBox="1">
            <a:spLocks/>
          </p:cNvSpPr>
          <p:nvPr/>
        </p:nvSpPr>
        <p:spPr bwMode="auto">
          <a:xfrm>
            <a:off x="3800872" y="2996952"/>
            <a:ext cx="2160239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Lucida Sans Unicode" panose="020B0602030504020204" pitchFamily="34" charset="0"/>
                <a:ea typeface="ＭＳ Ｐゴシック" charset="0"/>
                <a:cs typeface="Lucida Sans Unicode" panose="020B0602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GB" sz="3600" dirty="0">
                <a:latin typeface="Comic Sans MS" panose="030F0702030302020204" pitchFamily="66" charset="0"/>
              </a:rPr>
              <a:t>Questions?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5BF201-15EA-4712-87E8-E69CA936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36712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4A10-DE2D-4116-A2DE-523D729B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05BF201-15EA-4712-87E8-E69CA936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D03C-6F1E-4B8F-BF88-0798D4F51799}"/>
              </a:ext>
            </a:extLst>
          </p:cNvPr>
          <p:cNvSpPr txBox="1"/>
          <p:nvPr/>
        </p:nvSpPr>
        <p:spPr>
          <a:xfrm>
            <a:off x="488504" y="1074803"/>
            <a:ext cx="84713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Some content in this presentation was inspired by and/or adapted from:</a:t>
            </a:r>
          </a:p>
          <a:p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H. Andrew Schwartz’s lecture notes on “Big Data Analytics: What is Big Data?”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Minseok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Seo’s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lecture on “Introduction to Big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Presentation Slides available at “https://www.slideteam.net/”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E5161E-542E-6534-B338-4A3F0B2C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25" y="155575"/>
            <a:ext cx="5400600" cy="554856"/>
          </a:xfrm>
        </p:spPr>
        <p:txBody>
          <a:bodyPr/>
          <a:lstStyle/>
          <a:p>
            <a:r>
              <a:rPr lang="en-GB" sz="2600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68399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453-4D7B-47BF-AED4-27D56C3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17" y="2969"/>
            <a:ext cx="5400600" cy="780762"/>
          </a:xfrm>
        </p:spPr>
        <p:txBody>
          <a:bodyPr/>
          <a:lstStyle/>
          <a:p>
            <a:r>
              <a:rPr lang="en-GB" sz="3200" dirty="0"/>
              <a:t>What is Big</a:t>
            </a:r>
            <a:r>
              <a:rPr lang="en-GB" sz="3200" spc="-75" dirty="0"/>
              <a:t> </a:t>
            </a:r>
            <a:r>
              <a:rPr lang="en-GB" sz="3200" dirty="0"/>
              <a:t>Data?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2B76-0D3D-4667-8BB1-AEF252C0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pic>
        <p:nvPicPr>
          <p:cNvPr id="4" name="Picture 3" descr="A diagram of big data">
            <a:extLst>
              <a:ext uri="{FF2B5EF4-FFF2-40B4-BE49-F238E27FC236}">
                <a16:creationId xmlns:a16="http://schemas.microsoft.com/office/drawing/2014/main" id="{36020D2A-540F-A16C-2A73-0DED848E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68" y="908720"/>
            <a:ext cx="4932691" cy="4932691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A0985119-32A5-C2F9-D3E3-A5C753C11C2B}"/>
              </a:ext>
            </a:extLst>
          </p:cNvPr>
          <p:cNvSpPr txBox="1"/>
          <p:nvPr/>
        </p:nvSpPr>
        <p:spPr>
          <a:xfrm>
            <a:off x="488504" y="869103"/>
            <a:ext cx="3816424" cy="2012020"/>
          </a:xfrm>
          <a:prstGeom prst="rect">
            <a:avLst/>
          </a:prstGeom>
        </p:spPr>
        <p:txBody>
          <a:bodyPr vert="horz" wrap="square" lIns="0" tIns="110484" rIns="0" bIns="0" rtlCol="0">
            <a:spAutoFit/>
          </a:bodyPr>
          <a:lstStyle/>
          <a:p>
            <a:pPr marL="355599" indent="-342900">
              <a:spcBef>
                <a:spcPts val="870"/>
              </a:spcBef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5554" algn="l"/>
              </a:tabLst>
            </a:pP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buzzword?</a:t>
            </a:r>
            <a:endParaRPr lang="en-GB" sz="2400" spc="-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5599" indent="-342900">
              <a:spcBef>
                <a:spcPts val="870"/>
              </a:spcBef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5554" algn="l"/>
              </a:tabLst>
            </a:pP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revolution?</a:t>
            </a:r>
            <a:endParaRPr lang="en-GB" sz="2400" spc="-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5599" indent="-342900">
              <a:spcBef>
                <a:spcPts val="870"/>
              </a:spcBef>
              <a:buClr>
                <a:srgbClr val="00007C"/>
              </a:buClr>
              <a:buSzPct val="100000"/>
              <a:buFont typeface="Arial" panose="020B0604020202020204" pitchFamily="34" charset="0"/>
              <a:buChar char="•"/>
              <a:tabLst>
                <a:tab pos="355554" algn="l"/>
              </a:tabLst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No standard definition</a:t>
            </a:r>
            <a:r>
              <a:rPr lang="en-GB" sz="3183" spc="-5" dirty="0">
                <a:latin typeface="Arial"/>
                <a:cs typeface="Arial"/>
              </a:rPr>
              <a:t>    </a:t>
            </a:r>
          </a:p>
          <a:p>
            <a:pPr marL="12699">
              <a:spcBef>
                <a:spcPts val="770"/>
              </a:spcBef>
              <a:buClr>
                <a:srgbClr val="00007C"/>
              </a:buClr>
              <a:buSzPct val="75000"/>
              <a:tabLst>
                <a:tab pos="355554" algn="l"/>
              </a:tabLst>
            </a:pPr>
            <a:endParaRPr sz="2200" i="1" dirty="0">
              <a:latin typeface="Arial"/>
              <a:cs typeface="Arial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83DBB9E9-BFA8-182A-7B39-9D86B867C339}"/>
              </a:ext>
            </a:extLst>
          </p:cNvPr>
          <p:cNvSpPr txBox="1"/>
          <p:nvPr/>
        </p:nvSpPr>
        <p:spPr>
          <a:xfrm>
            <a:off x="272480" y="2756489"/>
            <a:ext cx="4401616" cy="29668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698" marR="5079">
              <a:spcBef>
                <a:spcPts val="95"/>
              </a:spcBef>
            </a:pPr>
            <a:r>
              <a:rPr sz="2400" spc="-5" dirty="0">
                <a:solidFill>
                  <a:srgbClr val="6666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Gartner</a:t>
            </a:r>
            <a:r>
              <a:rPr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“</a:t>
            </a:r>
            <a:r>
              <a:rPr sz="2400" b="1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Big Data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” is high </a:t>
            </a:r>
            <a:r>
              <a:rPr sz="2400" b="1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olume,  high </a:t>
            </a:r>
            <a:r>
              <a:rPr sz="2400" b="1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sz="24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elocity, 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and/or high </a:t>
            </a:r>
            <a:r>
              <a:rPr sz="2400" b="1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ariety  information resources that require new  forms </a:t>
            </a:r>
            <a:r>
              <a:rPr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processing to enable  enhanced decision making, insight  discovery and process</a:t>
            </a:r>
            <a:r>
              <a:rPr sz="2400" i="1" spc="6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i="1" spc="-5" dirty="0" err="1">
                <a:latin typeface="Helvetica" panose="020B0604020202020204" pitchFamily="34" charset="0"/>
                <a:cs typeface="Helvetica" panose="020B0604020202020204" pitchFamily="34" charset="0"/>
              </a:rPr>
              <a:t>optimi</a:t>
            </a:r>
            <a:r>
              <a:rPr lang="en-GB"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sz="2400" i="1" spc="-5" dirty="0" err="1">
                <a:latin typeface="Helvetica" panose="020B0604020202020204" pitchFamily="34" charset="0"/>
                <a:cs typeface="Helvetica" panose="020B0604020202020204" pitchFamily="34" charset="0"/>
              </a:rPr>
              <a:t>ation</a:t>
            </a:r>
            <a:r>
              <a:rPr sz="2400" i="1" spc="-5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3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D453-4D7B-47BF-AED4-27D56C36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17" y="2969"/>
            <a:ext cx="5400600" cy="780762"/>
          </a:xfrm>
        </p:spPr>
        <p:txBody>
          <a:bodyPr/>
          <a:lstStyle/>
          <a:p>
            <a:r>
              <a:rPr lang="en-GB" sz="3200" dirty="0"/>
              <a:t>What is Big</a:t>
            </a:r>
            <a:r>
              <a:rPr lang="en-GB" sz="3200" spc="-75" dirty="0"/>
              <a:t> </a:t>
            </a:r>
            <a:r>
              <a:rPr lang="en-GB" sz="3200" dirty="0"/>
              <a:t>Data?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2B76-0D3D-4667-8BB1-AEF252C0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83DBB9E9-BFA8-182A-7B39-9D86B867C339}"/>
              </a:ext>
            </a:extLst>
          </p:cNvPr>
          <p:cNvSpPr txBox="1"/>
          <p:nvPr/>
        </p:nvSpPr>
        <p:spPr>
          <a:xfrm>
            <a:off x="3260055" y="959959"/>
            <a:ext cx="6517481" cy="13971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698" marR="5079">
              <a:spcBef>
                <a:spcPts val="95"/>
              </a:spcBef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refers to extremely large datasets that are too complex to be processed and analysed using traditional data processing tools. It is characterised by the "3 V's":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(massive amounts of data),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Velocity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(rapid generation of data), and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Variety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(different types and formats of data).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EC880-794D-40E7-B5E5-8A0EDAC0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" t="31392" r="23811" b="32553"/>
          <a:stretch/>
        </p:blipFill>
        <p:spPr>
          <a:xfrm>
            <a:off x="266561" y="1112230"/>
            <a:ext cx="2854946" cy="1092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03D8C-8732-218C-B62B-44FC9E55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6" y="2624205"/>
            <a:ext cx="2861493" cy="1609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549343-6F27-7B0D-4142-BDF2D1B73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70" t="32894" r="17870" b="5593"/>
          <a:stretch/>
        </p:blipFill>
        <p:spPr>
          <a:xfrm>
            <a:off x="377077" y="4437112"/>
            <a:ext cx="2698662" cy="1309645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88F0361-647D-318E-0CBC-1A54F270F376}"/>
              </a:ext>
            </a:extLst>
          </p:cNvPr>
          <p:cNvSpPr txBox="1"/>
          <p:nvPr/>
        </p:nvSpPr>
        <p:spPr>
          <a:xfrm>
            <a:off x="3260054" y="2546913"/>
            <a:ext cx="6517481" cy="16741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wrap="square" lIns="0" tIns="12064" rIns="0" bIns="0" rtlCol="0">
            <a:spAutoFit/>
          </a:bodyPr>
          <a:lstStyle/>
          <a:p>
            <a:pPr marL="12698" marR="5079">
              <a:spcBef>
                <a:spcPts val="95"/>
              </a:spcBef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refers to extremely large and complex datasets that are difficult to process using traditional data processing tools. These datasets are characterised by their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(massive amounts of data),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velocity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(rapid generation and processing),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variety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(diverse data types),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veracity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(quality and accuracy), and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value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 (potential for creating business value).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10F1B2D9-9696-056B-9B1C-F7645B049421}"/>
              </a:ext>
            </a:extLst>
          </p:cNvPr>
          <p:cNvSpPr txBox="1"/>
          <p:nvPr/>
        </p:nvSpPr>
        <p:spPr>
          <a:xfrm>
            <a:off x="3260054" y="4397107"/>
            <a:ext cx="6517481" cy="1397176"/>
          </a:xfrm>
          <a:prstGeom prst="rect">
            <a:avLst/>
          </a:prstGeom>
          <a:solidFill>
            <a:srgbClr val="FFDDDD"/>
          </a:solidFill>
        </p:spPr>
        <p:txBody>
          <a:bodyPr vert="horz" wrap="square" lIns="0" tIns="12064" rIns="0" bIns="0" rtlCol="0">
            <a:spAutoFit/>
          </a:bodyPr>
          <a:lstStyle/>
          <a:p>
            <a:pPr marL="12698" marR="5079">
              <a:spcBef>
                <a:spcPts val="95"/>
              </a:spcBef>
            </a:pP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Big data refers to extremely large, diverse, and complex datasets that exceed the capabilities of traditional data processing systems. It's characterised by high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volume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variety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velocity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n-GB" b="1" dirty="0">
                <a:latin typeface="Helvetica" panose="020B0604020202020204" pitchFamily="34" charset="0"/>
                <a:cs typeface="Helvetica" panose="020B0604020202020204" pitchFamily="34" charset="0"/>
              </a:rPr>
              <a:t>variability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, requiring advanced technologies for storage, processing, and analysis.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9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849" y="254874"/>
            <a:ext cx="5176536" cy="410840"/>
          </a:xfrm>
        </p:spPr>
        <p:txBody>
          <a:bodyPr/>
          <a:lstStyle/>
          <a:p>
            <a:r>
              <a:rPr lang="en-GB" sz="3200" dirty="0"/>
              <a:t>Big Data: 3V’s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C136A-2A0B-36E6-F70E-7045D982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889316"/>
            <a:ext cx="3584759" cy="3286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F6FCBE-5BEB-47F3-0D9E-3634B0A5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0" y="1268760"/>
            <a:ext cx="534520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B774-9001-449E-924A-4229028B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808" y="155575"/>
            <a:ext cx="6048672" cy="410840"/>
          </a:xfrm>
        </p:spPr>
        <p:txBody>
          <a:bodyPr/>
          <a:lstStyle/>
          <a:p>
            <a:r>
              <a:rPr lang="en-GB" sz="2600" dirty="0"/>
              <a:t>Big Data Characteristics:  Volume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AE085-F988-453C-BF14-17CAB683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20" name="Picture 19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588464DC-3277-E0A0-9DF0-E7840314B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3092" b="9050"/>
          <a:stretch>
            <a:fillRect/>
          </a:stretch>
        </p:blipFill>
        <p:spPr>
          <a:xfrm>
            <a:off x="2014364" y="908720"/>
            <a:ext cx="5877272" cy="52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AD3-1E36-4CAD-94D1-E06B348A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17" y="168749"/>
            <a:ext cx="6408712" cy="410840"/>
          </a:xfrm>
        </p:spPr>
        <p:txBody>
          <a:bodyPr/>
          <a:lstStyle/>
          <a:p>
            <a:r>
              <a:rPr lang="en-GB" sz="2600" dirty="0"/>
              <a:t>Big Data Characteristics:  Volume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CAB66-92D2-95F8-4276-DF3BE39A4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49" y="1538301"/>
            <a:ext cx="6546304" cy="422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B1874-C0DE-779E-4007-ECE4F0580246}"/>
              </a:ext>
            </a:extLst>
          </p:cNvPr>
          <p:cNvSpPr txBox="1"/>
          <p:nvPr/>
        </p:nvSpPr>
        <p:spPr>
          <a:xfrm rot="16200000">
            <a:off x="-27029" y="260630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Data generated (zettabytes)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B4FCD-4F84-43FF-E373-0E7E8665FC65}"/>
              </a:ext>
            </a:extLst>
          </p:cNvPr>
          <p:cNvSpPr txBox="1"/>
          <p:nvPr/>
        </p:nvSpPr>
        <p:spPr>
          <a:xfrm>
            <a:off x="7036403" y="5604233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Source: statista.com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44E8A4-372A-23BF-49B1-8767B696DC13}"/>
              </a:ext>
            </a:extLst>
          </p:cNvPr>
          <p:cNvSpPr txBox="1"/>
          <p:nvPr/>
        </p:nvSpPr>
        <p:spPr>
          <a:xfrm>
            <a:off x="1495182" y="5860246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Amount of data generated each year from 2010 to 2025 (estimated)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C606A-9D8F-4C6C-B481-062B5EB30391}"/>
              </a:ext>
            </a:extLst>
          </p:cNvPr>
          <p:cNvSpPr txBox="1"/>
          <p:nvPr/>
        </p:nvSpPr>
        <p:spPr>
          <a:xfrm>
            <a:off x="4751789" y="1020203"/>
            <a:ext cx="4953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*one zettabyte is equal to a trillion </a:t>
            </a:r>
            <a:r>
              <a:rPr lang="en-GB" b="0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gigabytes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40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6082-ABD6-4DC2-927F-94C447F7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B5ADBA-EE88-1840-8B71-40682D165005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64768" y="6337300"/>
            <a:ext cx="6645945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COS6009-B: Large Scale Data Driven Applications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3BBD20-CA54-1CCC-FDC5-4B2C938D023F}"/>
              </a:ext>
            </a:extLst>
          </p:cNvPr>
          <p:cNvSpPr txBox="1">
            <a:spLocks/>
          </p:cNvSpPr>
          <p:nvPr/>
        </p:nvSpPr>
        <p:spPr bwMode="auto">
          <a:xfrm>
            <a:off x="3224809" y="241794"/>
            <a:ext cx="6048672" cy="4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87A529"/>
                </a:solidFill>
                <a:latin typeface="Georgia" panose="02040502050405020303" pitchFamily="18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87A529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693B68"/>
                </a:solidFill>
                <a:latin typeface="Georgia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sz="2600" dirty="0"/>
              <a:t>Big Data Characteristics:  Variety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FC7A-B18C-801D-A078-C8C8D407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36"/>
          <a:stretch/>
        </p:blipFill>
        <p:spPr>
          <a:xfrm>
            <a:off x="70301" y="1540416"/>
            <a:ext cx="3874587" cy="36195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734901-8D72-C4F9-8A2C-2F0FA82EE86F}"/>
              </a:ext>
            </a:extLst>
          </p:cNvPr>
          <p:cNvGrpSpPr/>
          <p:nvPr/>
        </p:nvGrpSpPr>
        <p:grpSpPr>
          <a:xfrm>
            <a:off x="4304928" y="1700808"/>
            <a:ext cx="5471701" cy="2814031"/>
            <a:chOff x="4434299" y="1712640"/>
            <a:chExt cx="5471701" cy="28140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80C8CC-3013-35D6-0198-16557731B49D}"/>
                </a:ext>
              </a:extLst>
            </p:cNvPr>
            <p:cNvGrpSpPr/>
            <p:nvPr/>
          </p:nvGrpSpPr>
          <p:grpSpPr>
            <a:xfrm>
              <a:off x="4434299" y="1712640"/>
              <a:ext cx="5471701" cy="2814031"/>
              <a:chOff x="4434299" y="1695090"/>
              <a:chExt cx="5471701" cy="281403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B27D34B-9503-D14D-D19B-81CAE6982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3789" y="1695090"/>
                <a:ext cx="3061358" cy="281403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0955C3-A246-025F-03B7-10151ADD4A0E}"/>
                  </a:ext>
                </a:extLst>
              </p:cNvPr>
              <p:cNvSpPr/>
              <p:nvPr/>
            </p:nvSpPr>
            <p:spPr>
              <a:xfrm>
                <a:off x="4437920" y="1823367"/>
                <a:ext cx="1224136" cy="504056"/>
              </a:xfrm>
              <a:prstGeom prst="rect">
                <a:avLst/>
              </a:prstGeom>
              <a:solidFill>
                <a:srgbClr val="AAD0D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Images and Media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59D2C5-E1EB-2A81-9AF2-AF0442C0BCC3}"/>
                  </a:ext>
                </a:extLst>
              </p:cNvPr>
              <p:cNvSpPr/>
              <p:nvPr/>
            </p:nvSpPr>
            <p:spPr>
              <a:xfrm>
                <a:off x="4434299" y="2523213"/>
                <a:ext cx="1224136" cy="504056"/>
              </a:xfrm>
              <a:prstGeom prst="rect">
                <a:avLst/>
              </a:prstGeom>
              <a:solidFill>
                <a:srgbClr val="8BA7B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Database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308162-D919-9840-E15B-822772797EB3}"/>
                  </a:ext>
                </a:extLst>
              </p:cNvPr>
              <p:cNvSpPr/>
              <p:nvPr/>
            </p:nvSpPr>
            <p:spPr>
              <a:xfrm>
                <a:off x="4434299" y="3204560"/>
                <a:ext cx="1224136" cy="504056"/>
              </a:xfrm>
              <a:prstGeom prst="rect">
                <a:avLst/>
              </a:prstGeom>
              <a:solidFill>
                <a:srgbClr val="9FAC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Locations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2A9F24B-717E-4AF9-4B8D-02395BD05DE8}"/>
                  </a:ext>
                </a:extLst>
              </p:cNvPr>
              <p:cNvSpPr/>
              <p:nvPr/>
            </p:nvSpPr>
            <p:spPr>
              <a:xfrm>
                <a:off x="4434299" y="3868785"/>
                <a:ext cx="1224136" cy="504056"/>
              </a:xfrm>
              <a:prstGeom prst="rect">
                <a:avLst/>
              </a:prstGeom>
              <a:solidFill>
                <a:srgbClr val="8986A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Email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1A836B-E0EA-474D-352C-223B107F35AE}"/>
                  </a:ext>
                </a:extLst>
              </p:cNvPr>
              <p:cNvSpPr/>
              <p:nvPr/>
            </p:nvSpPr>
            <p:spPr>
              <a:xfrm>
                <a:off x="8673038" y="1808355"/>
                <a:ext cx="1224136" cy="504056"/>
              </a:xfrm>
              <a:prstGeom prst="rect">
                <a:avLst/>
              </a:prstGeom>
              <a:solidFill>
                <a:srgbClr val="AAD0D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Click stream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C5479AB-BF36-3C07-5DE6-46ECE3CC72B7}"/>
                  </a:ext>
                </a:extLst>
              </p:cNvPr>
              <p:cNvSpPr/>
              <p:nvPr/>
            </p:nvSpPr>
            <p:spPr>
              <a:xfrm>
                <a:off x="8681864" y="2492896"/>
                <a:ext cx="1224136" cy="504056"/>
              </a:xfrm>
              <a:prstGeom prst="rect">
                <a:avLst/>
              </a:prstGeom>
              <a:solidFill>
                <a:srgbClr val="8BA7B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Social media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BD4058E-CC4A-12D1-E514-785D0D53F7E1}"/>
                  </a:ext>
                </a:extLst>
              </p:cNvPr>
              <p:cNvSpPr/>
              <p:nvPr/>
            </p:nvSpPr>
            <p:spPr>
              <a:xfrm>
                <a:off x="8675855" y="3181644"/>
                <a:ext cx="1224136" cy="504056"/>
              </a:xfrm>
              <a:prstGeom prst="rect">
                <a:avLst/>
              </a:prstGeom>
              <a:solidFill>
                <a:srgbClr val="9FACC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HTML (websites)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7A50F21-24D9-41B0-C1C8-12811EEF798C}"/>
                  </a:ext>
                </a:extLst>
              </p:cNvPr>
              <p:cNvSpPr/>
              <p:nvPr/>
            </p:nvSpPr>
            <p:spPr>
              <a:xfrm>
                <a:off x="8675855" y="3861048"/>
                <a:ext cx="1224136" cy="504056"/>
              </a:xfrm>
              <a:prstGeom prst="rect">
                <a:avLst/>
              </a:prstGeom>
              <a:solidFill>
                <a:srgbClr val="8986A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bg2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IoT Sensors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95198B-160F-E976-EF21-0B291791B767}"/>
                </a:ext>
              </a:extLst>
            </p:cNvPr>
            <p:cNvSpPr txBox="1"/>
            <p:nvPr/>
          </p:nvSpPr>
          <p:spPr>
            <a:xfrm>
              <a:off x="6187740" y="1868616"/>
              <a:ext cx="19644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Variety of sources produce variety 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2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4tdmoahdib7mdmitiproiyp2m6ucjj"/>
</p:tagLst>
</file>

<file path=ppt/theme/theme1.xml><?xml version="1.0" encoding="utf-8"?>
<a:theme xmlns:a="http://schemas.openxmlformats.org/drawingml/2006/main" name="UOB3687_Bradford PPT_Green_External_TEMPLATE">
  <a:themeElements>
    <a:clrScheme name="UOB Green">
      <a:dk1>
        <a:sysClr val="windowText" lastClr="000000"/>
      </a:dk1>
      <a:lt1>
        <a:sysClr val="window" lastClr="FFFFFF"/>
      </a:lt1>
      <a:dk2>
        <a:srgbClr val="005359"/>
      </a:dk2>
      <a:lt2>
        <a:srgbClr val="FFFFFF"/>
      </a:lt2>
      <a:accent1>
        <a:srgbClr val="87A529"/>
      </a:accent1>
      <a:accent2>
        <a:srgbClr val="009EB2"/>
      </a:accent2>
      <a:accent3>
        <a:srgbClr val="395E14"/>
      </a:accent3>
      <a:accent4>
        <a:srgbClr val="E6E7E8"/>
      </a:accent4>
      <a:accent5>
        <a:srgbClr val="C0E064"/>
      </a:accent5>
      <a:accent6>
        <a:srgbClr val="005359"/>
      </a:accent6>
      <a:hlink>
        <a:srgbClr val="009EB2"/>
      </a:hlink>
      <a:folHlink>
        <a:srgbClr val="87A52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81BE"/>
          </a:solidFill>
        </a:ln>
        <a:effectLst/>
      </a:spPr>
      <a:bodyPr anchor="ctr"/>
      <a:lstStyle>
        <a:defPPr algn="ctr">
          <a:defRPr dirty="0">
            <a:latin typeface="Lucida Sans"/>
            <a:cs typeface="Lucida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87A529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Lucida Sans Unicode" panose="020B0602030504020204" pitchFamily="34" charset="0"/>
            <a:cs typeface="Lucida Sans Unicode" panose="020B0602030504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62028F1181324286088878907BF764" ma:contentTypeVersion="14" ma:contentTypeDescription="Create a new document." ma:contentTypeScope="" ma:versionID="90976bd7b8c99da3d8fa7de315a6c862">
  <xsd:schema xmlns:xsd="http://www.w3.org/2001/XMLSchema" xmlns:xs="http://www.w3.org/2001/XMLSchema" xmlns:p="http://schemas.microsoft.com/office/2006/metadata/properties" xmlns:ns3="8112531f-664b-410e-b854-b0b109d7936d" xmlns:ns4="b544e34c-2ecd-4376-93c2-9ba4477ab504" targetNamespace="http://schemas.microsoft.com/office/2006/metadata/properties" ma:root="true" ma:fieldsID="40b278b0f625431f435dc1ad5c24d1a0" ns3:_="" ns4:_="">
    <xsd:import namespace="8112531f-664b-410e-b854-b0b109d7936d"/>
    <xsd:import namespace="b544e34c-2ecd-4376-93c2-9ba4477ab5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12531f-664b-410e-b854-b0b109d793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4e34c-2ecd-4376-93c2-9ba4477ab5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933D7E-1225-4F91-9BD7-501C0957F9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12531f-664b-410e-b854-b0b109d7936d"/>
    <ds:schemaRef ds:uri="b544e34c-2ecd-4376-93c2-9ba4477ab5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CE5C33-72EA-487D-B241-32E996B7F0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9E357C-CCDC-4DFE-B552-9384A2F6389B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112531f-664b-410e-b854-b0b109d7936d"/>
    <ds:schemaRef ds:uri="b544e34c-2ecd-4376-93c2-9ba4477ab504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3587</TotalTime>
  <Words>1632</Words>
  <Application>Microsoft Office PowerPoint</Application>
  <PresentationFormat>A4 Paper (210x297 mm)</PresentationFormat>
  <Paragraphs>282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Comic Sans MS</vt:lpstr>
      <vt:lpstr>Georgia</vt:lpstr>
      <vt:lpstr>Helvetica</vt:lpstr>
      <vt:lpstr>Lucida Sans</vt:lpstr>
      <vt:lpstr>Lucida Sans Unicode</vt:lpstr>
      <vt:lpstr>Nunito Sans</vt:lpstr>
      <vt:lpstr>Wingdings</vt:lpstr>
      <vt:lpstr>UOB3687_Bradford PPT_Green_External_TEMPLATE</vt:lpstr>
      <vt:lpstr>Large Scale Data Driven Applications</vt:lpstr>
      <vt:lpstr>Big Data</vt:lpstr>
      <vt:lpstr>What is Big Data?</vt:lpstr>
      <vt:lpstr>What is Big Data?</vt:lpstr>
      <vt:lpstr>What is Big Data?</vt:lpstr>
      <vt:lpstr>Big Data: 3V’s</vt:lpstr>
      <vt:lpstr>Big Data Characteristics:  Volume</vt:lpstr>
      <vt:lpstr>Big Data Characteristics:  Volume</vt:lpstr>
      <vt:lpstr>PowerPoint Presentation</vt:lpstr>
      <vt:lpstr>PowerPoint Presentation</vt:lpstr>
      <vt:lpstr>PowerPoint Presentation</vt:lpstr>
      <vt:lpstr>Big Data Characteristics:  Velocity</vt:lpstr>
      <vt:lpstr>Big Data Characteristics:  Veracity</vt:lpstr>
      <vt:lpstr>Sources of Data Veracity</vt:lpstr>
      <vt:lpstr>We have an abundance of data—what's next?</vt:lpstr>
      <vt:lpstr>Big Data—Industry View</vt:lpstr>
      <vt:lpstr>Big Data Analytics</vt:lpstr>
      <vt:lpstr>Big Data Analytics: Objectives</vt:lpstr>
      <vt:lpstr>Big Data Characteristics:  Value</vt:lpstr>
      <vt:lpstr>Big Data Characteristics:  Value</vt:lpstr>
      <vt:lpstr>Big Data Characteristics:  Value</vt:lpstr>
      <vt:lpstr>Big Data Characteristics: Summary</vt:lpstr>
      <vt:lpstr>Processing Big Data</vt:lpstr>
      <vt:lpstr>Data Generation and Consumption Model has Changed </vt:lpstr>
      <vt:lpstr>Real-Time Analytics/Decision Requirement</vt:lpstr>
      <vt:lpstr>Real-time/Fast Data Processing Requirement</vt:lpstr>
      <vt:lpstr>Key Big Data Processing Related Technologies</vt:lpstr>
      <vt:lpstr>Key Big Data-Related  Technologies</vt:lpstr>
      <vt:lpstr>Big Data Applications</vt:lpstr>
      <vt:lpstr>Impacts of Big Data</vt:lpstr>
      <vt:lpstr>Big Data: Challenges and Opportunities</vt:lpstr>
      <vt:lpstr>Big Data: Challenges and Opportunities</vt:lpstr>
      <vt:lpstr>Big Data: Challenges and Opportunities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Technologies</dc:title>
  <dc:creator>SK</dc:creator>
  <cp:lastModifiedBy>Sohag Kabir</cp:lastModifiedBy>
  <cp:revision>71</cp:revision>
  <dcterms:created xsi:type="dcterms:W3CDTF">2020-01-19T15:58:01Z</dcterms:created>
  <dcterms:modified xsi:type="dcterms:W3CDTF">2025-09-25T10:57:17Z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0x0101004462028F1181324286088878907BF764</vt:lpwstr>
  </property>
</Properties>
</file>